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2" r:id="rId4"/>
    <p:sldMasterId id="2147483776" r:id="rId5"/>
  </p:sldMasterIdLst>
  <p:notesMasterIdLst>
    <p:notesMasterId r:id="rId32"/>
  </p:notesMasterIdLst>
  <p:sldIdLst>
    <p:sldId id="256" r:id="rId6"/>
    <p:sldId id="3315" r:id="rId7"/>
    <p:sldId id="3319" r:id="rId8"/>
    <p:sldId id="263" r:id="rId9"/>
    <p:sldId id="3316" r:id="rId10"/>
    <p:sldId id="309" r:id="rId11"/>
    <p:sldId id="310" r:id="rId12"/>
    <p:sldId id="273" r:id="rId13"/>
    <p:sldId id="400" r:id="rId14"/>
    <p:sldId id="398" r:id="rId15"/>
    <p:sldId id="399" r:id="rId16"/>
    <p:sldId id="280" r:id="rId17"/>
    <p:sldId id="401" r:id="rId18"/>
    <p:sldId id="287" r:id="rId19"/>
    <p:sldId id="396" r:id="rId20"/>
    <p:sldId id="282" r:id="rId21"/>
    <p:sldId id="308" r:id="rId22"/>
    <p:sldId id="267" r:id="rId23"/>
    <p:sldId id="264" r:id="rId24"/>
    <p:sldId id="266" r:id="rId25"/>
    <p:sldId id="269" r:id="rId26"/>
    <p:sldId id="268" r:id="rId27"/>
    <p:sldId id="3318" r:id="rId28"/>
    <p:sldId id="404" r:id="rId29"/>
    <p:sldId id="408" r:id="rId30"/>
    <p:sldId id="279" r:id="rId31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95">
          <p15:clr>
            <a:srgbClr val="A4A3A4"/>
          </p15:clr>
        </p15:guide>
        <p15:guide id="3" orient="horz" pos="822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6" orient="horz" pos="2682" userDrawn="1">
          <p15:clr>
            <a:srgbClr val="A4A3A4"/>
          </p15:clr>
        </p15:guide>
        <p15:guide id="7" orient="horz" pos="3952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  <p15:guide id="9" pos="2880">
          <p15:clr>
            <a:srgbClr val="A4A3A4"/>
          </p15:clr>
        </p15:guide>
        <p15:guide id="11" pos="385" userDrawn="1">
          <p15:clr>
            <a:srgbClr val="A4A3A4"/>
          </p15:clr>
        </p15:guide>
        <p15:guide id="14" pos="2971" userDrawn="1">
          <p15:clr>
            <a:srgbClr val="A4A3A4"/>
          </p15:clr>
        </p15:guide>
        <p15:guide id="17" pos="5375" userDrawn="1">
          <p15:clr>
            <a:srgbClr val="A4A3A4"/>
          </p15:clr>
        </p15:guide>
        <p15:guide id="18" pos="4694" userDrawn="1">
          <p15:clr>
            <a:srgbClr val="A4A3A4"/>
          </p15:clr>
        </p15:guide>
        <p15:guide id="19" pos="2789" userDrawn="1">
          <p15:clr>
            <a:srgbClr val="A4A3A4"/>
          </p15:clr>
        </p15:guide>
        <p15:guide id="20" pos="5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959595"/>
    <a:srgbClr val="3C3C3C"/>
    <a:srgbClr val="959500"/>
    <a:srgbClr val="838383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A5820B-30B8-4B99-8CD7-FB8EDB421AB7}" v="3" dt="2023-04-26T07:58:28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1542" y="108"/>
      </p:cViewPr>
      <p:guideLst>
        <p:guide orient="horz" pos="595"/>
        <p:guide orient="horz" pos="822"/>
        <p:guide orient="horz" pos="1321"/>
        <p:guide orient="horz" pos="2568"/>
        <p:guide orient="horz" pos="2682"/>
        <p:guide orient="horz" pos="3952"/>
        <p:guide orient="horz" pos="4156"/>
        <p:guide pos="2880"/>
        <p:guide pos="385"/>
        <p:guide pos="2971"/>
        <p:guide pos="5375"/>
        <p:guide pos="4694"/>
        <p:guide pos="2789"/>
        <p:guide pos="5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F7A76-06BA-417E-BEDE-802AB561062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A0C1EAC-416A-4334-A01C-6420203D0648}">
      <dgm:prSet phldrT="[Text]" custT="1"/>
      <dgm:spPr>
        <a:solidFill>
          <a:schemeClr val="bg2"/>
        </a:solidFill>
      </dgm:spPr>
      <dgm:t>
        <a:bodyPr/>
        <a:lstStyle/>
        <a:p>
          <a:r>
            <a:rPr lang="de-DE" sz="1400" b="1" dirty="0">
              <a:solidFill>
                <a:schemeClr val="tx2"/>
              </a:solidFill>
            </a:rPr>
            <a:t>Staff</a:t>
          </a:r>
        </a:p>
        <a:p>
          <a:r>
            <a:rPr lang="de-DE" sz="1400" dirty="0">
              <a:solidFill>
                <a:schemeClr val="tx2"/>
              </a:solidFill>
            </a:rPr>
            <a:t>167</a:t>
          </a:r>
        </a:p>
      </dgm:t>
    </dgm:pt>
    <dgm:pt modelId="{AADA300F-5B92-498E-AB27-E34C6D4B88EE}" type="parTrans" cxnId="{8FA2A8C5-ADC0-4694-A380-BD74A66B7A70}">
      <dgm:prSet/>
      <dgm:spPr/>
      <dgm:t>
        <a:bodyPr/>
        <a:lstStyle/>
        <a:p>
          <a:endParaRPr lang="de-DE"/>
        </a:p>
      </dgm:t>
    </dgm:pt>
    <dgm:pt modelId="{A1A4669F-A3C6-444F-AD4E-D7B134A27781}" type="sibTrans" cxnId="{8FA2A8C5-ADC0-4694-A380-BD74A66B7A70}">
      <dgm:prSet/>
      <dgm:spPr/>
      <dgm:t>
        <a:bodyPr/>
        <a:lstStyle/>
        <a:p>
          <a:endParaRPr lang="de-DE"/>
        </a:p>
      </dgm:t>
    </dgm:pt>
    <dgm:pt modelId="{F4D32C25-F184-4F82-A5F4-9EDA7B763532}">
      <dgm:prSet phldrT="[Text]" custT="1"/>
      <dgm:spPr>
        <a:solidFill>
          <a:schemeClr val="bg2"/>
        </a:solidFill>
      </dgm:spPr>
      <dgm:t>
        <a:bodyPr/>
        <a:lstStyle/>
        <a:p>
          <a:r>
            <a:rPr lang="de-DE" sz="1400" b="1" dirty="0">
              <a:solidFill>
                <a:schemeClr val="tx2"/>
              </a:solidFill>
            </a:rPr>
            <a:t>Turnover</a:t>
          </a:r>
        </a:p>
        <a:p>
          <a:r>
            <a:rPr lang="en-GB" sz="1400" noProof="0" dirty="0">
              <a:solidFill>
                <a:schemeClr val="tx2"/>
              </a:solidFill>
            </a:rPr>
            <a:t>146 million EUR</a:t>
          </a:r>
        </a:p>
      </dgm:t>
    </dgm:pt>
    <dgm:pt modelId="{58E5A159-3B1A-431D-91F8-B67E6010289C}" type="parTrans" cxnId="{1ACF6F9A-130B-48C8-825D-424CB2E45556}">
      <dgm:prSet/>
      <dgm:spPr/>
      <dgm:t>
        <a:bodyPr/>
        <a:lstStyle/>
        <a:p>
          <a:endParaRPr lang="de-DE"/>
        </a:p>
      </dgm:t>
    </dgm:pt>
    <dgm:pt modelId="{AC0ED221-4D0A-4D95-9DC5-4BF83A3962E6}" type="sibTrans" cxnId="{1ACF6F9A-130B-48C8-825D-424CB2E45556}">
      <dgm:prSet/>
      <dgm:spPr/>
      <dgm:t>
        <a:bodyPr/>
        <a:lstStyle/>
        <a:p>
          <a:endParaRPr lang="de-DE"/>
        </a:p>
      </dgm:t>
    </dgm:pt>
    <dgm:pt modelId="{CD4CC977-33B8-49F1-95C5-3EDA4D00CC7F}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400" b="1" noProof="0" dirty="0">
              <a:solidFill>
                <a:schemeClr val="tx2"/>
              </a:solidFill>
            </a:rPr>
            <a:t>Transport orders</a:t>
          </a:r>
        </a:p>
        <a:p>
          <a:r>
            <a:rPr lang="de-DE" sz="1400" dirty="0">
              <a:solidFill>
                <a:schemeClr val="tx2"/>
              </a:solidFill>
            </a:rPr>
            <a:t>44,000</a:t>
          </a:r>
        </a:p>
      </dgm:t>
    </dgm:pt>
    <dgm:pt modelId="{97C4ACCE-0148-4AA0-96A5-97AEC6AA26FD}" type="parTrans" cxnId="{0FE6C7F3-1369-443D-9894-622F9427D3D9}">
      <dgm:prSet/>
      <dgm:spPr/>
      <dgm:t>
        <a:bodyPr/>
        <a:lstStyle/>
        <a:p>
          <a:endParaRPr lang="de-DE"/>
        </a:p>
      </dgm:t>
    </dgm:pt>
    <dgm:pt modelId="{7A5FB656-239D-400C-B3DD-59170F302F38}" type="sibTrans" cxnId="{0FE6C7F3-1369-443D-9894-622F9427D3D9}">
      <dgm:prSet/>
      <dgm:spPr/>
      <dgm:t>
        <a:bodyPr/>
        <a:lstStyle/>
        <a:p>
          <a:endParaRPr lang="de-DE"/>
        </a:p>
      </dgm:t>
    </dgm:pt>
    <dgm:pt modelId="{8D4E7491-A100-4ACE-BA77-44B222248534}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400" b="1" noProof="0" dirty="0">
              <a:solidFill>
                <a:schemeClr val="tx2"/>
              </a:solidFill>
            </a:rPr>
            <a:t>Transported tonnage airfreight</a:t>
          </a:r>
        </a:p>
        <a:p>
          <a:r>
            <a:rPr lang="de-DE" sz="1400" dirty="0">
              <a:solidFill>
                <a:schemeClr val="tx2"/>
              </a:solidFill>
            </a:rPr>
            <a:t>13,000 t</a:t>
          </a:r>
        </a:p>
      </dgm:t>
    </dgm:pt>
    <dgm:pt modelId="{B4E44C50-DD8F-43AA-9CBF-17279FC1AA65}" type="parTrans" cxnId="{4B07D831-2FB3-475B-9904-5AA0D079233F}">
      <dgm:prSet/>
      <dgm:spPr/>
      <dgm:t>
        <a:bodyPr/>
        <a:lstStyle/>
        <a:p>
          <a:endParaRPr lang="de-DE"/>
        </a:p>
      </dgm:t>
    </dgm:pt>
    <dgm:pt modelId="{47C86734-A39F-4962-B4DD-5A058CFE49BC}" type="sibTrans" cxnId="{4B07D831-2FB3-475B-9904-5AA0D079233F}">
      <dgm:prSet/>
      <dgm:spPr/>
      <dgm:t>
        <a:bodyPr/>
        <a:lstStyle/>
        <a:p>
          <a:endParaRPr lang="de-DE"/>
        </a:p>
      </dgm:t>
    </dgm:pt>
    <dgm:pt modelId="{6D8FA472-9FE0-40F7-A025-81BF96FB68FD}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400" b="1" noProof="0" dirty="0">
              <a:solidFill>
                <a:schemeClr val="tx2"/>
              </a:solidFill>
            </a:rPr>
            <a:t>Transported tonnage sea freight</a:t>
          </a:r>
        </a:p>
        <a:p>
          <a:r>
            <a:rPr lang="en-GB" sz="1400" noProof="0" dirty="0">
              <a:solidFill>
                <a:schemeClr val="tx2"/>
              </a:solidFill>
            </a:rPr>
            <a:t>36,600 TEU, LCL 235,500 </a:t>
          </a:r>
          <a:r>
            <a:rPr lang="en-GB" sz="1400" noProof="0" dirty="0" err="1">
              <a:solidFill>
                <a:schemeClr val="tx2"/>
              </a:solidFill>
            </a:rPr>
            <a:t>cbm</a:t>
          </a:r>
          <a:endParaRPr lang="en-GB" sz="1400" noProof="0" dirty="0">
            <a:solidFill>
              <a:schemeClr val="tx2"/>
            </a:solidFill>
          </a:endParaRPr>
        </a:p>
      </dgm:t>
    </dgm:pt>
    <dgm:pt modelId="{6D84E0A7-1606-4F45-9015-9DFC76EF6D89}" type="parTrans" cxnId="{E8A37BFA-3FEB-4F63-AEE7-1B43F636F717}">
      <dgm:prSet/>
      <dgm:spPr/>
      <dgm:t>
        <a:bodyPr/>
        <a:lstStyle/>
        <a:p>
          <a:endParaRPr lang="de-DE"/>
        </a:p>
      </dgm:t>
    </dgm:pt>
    <dgm:pt modelId="{0603FE6F-9C87-499E-BAF5-73F747DD994E}" type="sibTrans" cxnId="{E8A37BFA-3FEB-4F63-AEE7-1B43F636F717}">
      <dgm:prSet/>
      <dgm:spPr/>
      <dgm:t>
        <a:bodyPr/>
        <a:lstStyle/>
        <a:p>
          <a:endParaRPr lang="de-DE"/>
        </a:p>
      </dgm:t>
    </dgm:pt>
    <dgm:pt modelId="{6414832F-61C8-4DC3-8F8C-163C8AE25639}" type="pres">
      <dgm:prSet presAssocID="{120F7A76-06BA-417E-BEDE-802AB5610624}" presName="linear" presStyleCnt="0">
        <dgm:presLayoutVars>
          <dgm:dir/>
          <dgm:resizeHandles val="exact"/>
        </dgm:presLayoutVars>
      </dgm:prSet>
      <dgm:spPr/>
    </dgm:pt>
    <dgm:pt modelId="{07DA4C52-1DC6-4134-82D1-8315E68CAA24}" type="pres">
      <dgm:prSet presAssocID="{3A0C1EAC-416A-4334-A01C-6420203D0648}" presName="comp" presStyleCnt="0"/>
      <dgm:spPr/>
    </dgm:pt>
    <dgm:pt modelId="{2A583856-2C6D-4A4C-ADFF-2E00B6A6E736}" type="pres">
      <dgm:prSet presAssocID="{3A0C1EAC-416A-4334-A01C-6420203D0648}" presName="box" presStyleLbl="node1" presStyleIdx="0" presStyleCnt="5" custLinFactNeighborX="-11801"/>
      <dgm:spPr>
        <a:prstGeom prst="rect">
          <a:avLst/>
        </a:prstGeom>
      </dgm:spPr>
    </dgm:pt>
    <dgm:pt modelId="{1A520884-098C-4A03-98D4-C331CE8C9514}" type="pres">
      <dgm:prSet presAssocID="{3A0C1EAC-416A-4334-A01C-6420203D0648}" presName="img" presStyleLbl="fgImgPlace1" presStyleIdx="0" presStyleCnt="5" custScaleX="104556" custScaleY="6519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>
          <a:solidFill>
            <a:schemeClr val="bg1">
              <a:alpha val="0"/>
            </a:schemeClr>
          </a:solidFill>
        </a:ln>
      </dgm:spPr>
    </dgm:pt>
    <dgm:pt modelId="{60FDE0CA-DED6-4D2C-862A-72CC470A849A}" type="pres">
      <dgm:prSet presAssocID="{3A0C1EAC-416A-4334-A01C-6420203D0648}" presName="text" presStyleLbl="node1" presStyleIdx="0" presStyleCnt="5">
        <dgm:presLayoutVars>
          <dgm:bulletEnabled val="1"/>
        </dgm:presLayoutVars>
      </dgm:prSet>
      <dgm:spPr/>
    </dgm:pt>
    <dgm:pt modelId="{B2D9F6C2-84B4-4816-A8FD-85FA50A0C0A2}" type="pres">
      <dgm:prSet presAssocID="{A1A4669F-A3C6-444F-AD4E-D7B134A27781}" presName="spacer" presStyleCnt="0"/>
      <dgm:spPr/>
    </dgm:pt>
    <dgm:pt modelId="{C308B76E-61C6-4081-8909-45A3D5BCDA69}" type="pres">
      <dgm:prSet presAssocID="{F4D32C25-F184-4F82-A5F4-9EDA7B763532}" presName="comp" presStyleCnt="0"/>
      <dgm:spPr/>
    </dgm:pt>
    <dgm:pt modelId="{AEF37E61-3D54-4674-B67F-03D15E58973A}" type="pres">
      <dgm:prSet presAssocID="{F4D32C25-F184-4F82-A5F4-9EDA7B763532}" presName="box" presStyleLbl="node1" presStyleIdx="1" presStyleCnt="5"/>
      <dgm:spPr>
        <a:prstGeom prst="rect">
          <a:avLst/>
        </a:prstGeom>
      </dgm:spPr>
    </dgm:pt>
    <dgm:pt modelId="{7230D19A-379C-4C12-96B1-95F40DF38D6D}" type="pres">
      <dgm:prSet presAssocID="{F4D32C25-F184-4F82-A5F4-9EDA7B763532}" presName="img" presStyleLbl="fgImgPlace1" presStyleIdx="1" presStyleCnt="5" custScaleX="90766" custScaleY="56372" custLinFactX="100000" custLinFactY="-35403" custLinFactNeighborX="107346" custLinFactNeighborY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>
          <a:solidFill>
            <a:schemeClr val="bg2"/>
          </a:solidFill>
        </a:ln>
      </dgm:spPr>
    </dgm:pt>
    <dgm:pt modelId="{74262BB8-F4DD-488A-BF03-5FC182E246D8}" type="pres">
      <dgm:prSet presAssocID="{F4D32C25-F184-4F82-A5F4-9EDA7B763532}" presName="text" presStyleLbl="node1" presStyleIdx="1" presStyleCnt="5">
        <dgm:presLayoutVars>
          <dgm:bulletEnabled val="1"/>
        </dgm:presLayoutVars>
      </dgm:prSet>
      <dgm:spPr/>
    </dgm:pt>
    <dgm:pt modelId="{F6EAF38D-F1A3-4C1B-91DA-24B8CE0C4BEC}" type="pres">
      <dgm:prSet presAssocID="{AC0ED221-4D0A-4D95-9DC5-4BF83A3962E6}" presName="spacer" presStyleCnt="0"/>
      <dgm:spPr/>
    </dgm:pt>
    <dgm:pt modelId="{29F08A77-FF97-48CC-88CC-038D05F02179}" type="pres">
      <dgm:prSet presAssocID="{CD4CC977-33B8-49F1-95C5-3EDA4D00CC7F}" presName="comp" presStyleCnt="0"/>
      <dgm:spPr/>
    </dgm:pt>
    <dgm:pt modelId="{44846B1E-5139-4865-A08A-B1B2FEDE04B7}" type="pres">
      <dgm:prSet presAssocID="{CD4CC977-33B8-49F1-95C5-3EDA4D00CC7F}" presName="box" presStyleLbl="node1" presStyleIdx="2" presStyleCnt="5"/>
      <dgm:spPr>
        <a:prstGeom prst="rect">
          <a:avLst/>
        </a:prstGeom>
      </dgm:spPr>
    </dgm:pt>
    <dgm:pt modelId="{8979CCB9-7472-4761-AEF3-275A27E762A7}" type="pres">
      <dgm:prSet presAssocID="{CD4CC977-33B8-49F1-95C5-3EDA4D00CC7F}" presName="img" presStyleLbl="fgImgPlace1" presStyleIdx="2" presStyleCnt="5" custScaleX="91345" custScaleY="458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>
          <a:solidFill>
            <a:schemeClr val="bg2"/>
          </a:solidFill>
        </a:ln>
      </dgm:spPr>
    </dgm:pt>
    <dgm:pt modelId="{594F6F91-546D-45C8-8FEF-29E9BCCA5B7C}" type="pres">
      <dgm:prSet presAssocID="{CD4CC977-33B8-49F1-95C5-3EDA4D00CC7F}" presName="text" presStyleLbl="node1" presStyleIdx="2" presStyleCnt="5">
        <dgm:presLayoutVars>
          <dgm:bulletEnabled val="1"/>
        </dgm:presLayoutVars>
      </dgm:prSet>
      <dgm:spPr/>
    </dgm:pt>
    <dgm:pt modelId="{42E7069E-A15D-4A93-859B-5A73FC97D222}" type="pres">
      <dgm:prSet presAssocID="{7A5FB656-239D-400C-B3DD-59170F302F38}" presName="spacer" presStyleCnt="0"/>
      <dgm:spPr/>
    </dgm:pt>
    <dgm:pt modelId="{A3B1C3DA-4106-4AB3-9F6A-C059CB3A2E19}" type="pres">
      <dgm:prSet presAssocID="{8D4E7491-A100-4ACE-BA77-44B222248534}" presName="comp" presStyleCnt="0"/>
      <dgm:spPr/>
    </dgm:pt>
    <dgm:pt modelId="{0DC002F6-BF8A-4B74-91C0-C73F37EB242F}" type="pres">
      <dgm:prSet presAssocID="{8D4E7491-A100-4ACE-BA77-44B222248534}" presName="box" presStyleLbl="node1" presStyleIdx="3" presStyleCnt="5"/>
      <dgm:spPr>
        <a:prstGeom prst="rect">
          <a:avLst/>
        </a:prstGeom>
      </dgm:spPr>
    </dgm:pt>
    <dgm:pt modelId="{78DE9785-F29F-4BB0-8DB2-C53AF373E177}" type="pres">
      <dgm:prSet presAssocID="{8D4E7491-A100-4ACE-BA77-44B222248534}" presName="img" presStyleLbl="fgImgPlace1" presStyleIdx="3" presStyleCnt="5" custScaleX="72666" custScaleY="5957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solidFill>
            <a:schemeClr val="bg2"/>
          </a:solidFill>
        </a:ln>
      </dgm:spPr>
    </dgm:pt>
    <dgm:pt modelId="{B625A385-6500-4E44-865C-717C02A5E8E9}" type="pres">
      <dgm:prSet presAssocID="{8D4E7491-A100-4ACE-BA77-44B222248534}" presName="text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B840328B-1684-4E94-B539-B7B5A71C239E}" type="pres">
      <dgm:prSet presAssocID="{47C86734-A39F-4962-B4DD-5A058CFE49BC}" presName="spacer" presStyleCnt="0"/>
      <dgm:spPr/>
    </dgm:pt>
    <dgm:pt modelId="{C917B131-9D32-4688-A29C-277ACF9A3467}" type="pres">
      <dgm:prSet presAssocID="{6D8FA472-9FE0-40F7-A025-81BF96FB68FD}" presName="comp" presStyleCnt="0"/>
      <dgm:spPr/>
    </dgm:pt>
    <dgm:pt modelId="{0B636BC6-6BD7-44FF-8288-9588A30E2C37}" type="pres">
      <dgm:prSet presAssocID="{6D8FA472-9FE0-40F7-A025-81BF96FB68FD}" presName="box" presStyleLbl="node1" presStyleIdx="4" presStyleCnt="5"/>
      <dgm:spPr>
        <a:prstGeom prst="rect">
          <a:avLst/>
        </a:prstGeom>
      </dgm:spPr>
    </dgm:pt>
    <dgm:pt modelId="{20206482-170D-46A6-AFB9-CD448C6D79D8}" type="pres">
      <dgm:prSet presAssocID="{6D8FA472-9FE0-40F7-A025-81BF96FB68FD}" presName="img" presStyleLbl="fgImgPlace1" presStyleIdx="4" presStyleCnt="5" custScaleX="77245" custScaleY="5805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solidFill>
            <a:schemeClr val="bg2"/>
          </a:solidFill>
        </a:ln>
      </dgm:spPr>
    </dgm:pt>
    <dgm:pt modelId="{DC5564CC-3B88-4116-90BE-76DE293B3E1B}" type="pres">
      <dgm:prSet presAssocID="{6D8FA472-9FE0-40F7-A025-81BF96FB68FD}" presName="text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21B1600-CD67-40A8-8528-E73322AEA5A6}" type="presOf" srcId="{F4D32C25-F184-4F82-A5F4-9EDA7B763532}" destId="{AEF37E61-3D54-4674-B67F-03D15E58973A}" srcOrd="0" destOrd="0" presId="urn:microsoft.com/office/officeart/2005/8/layout/vList4"/>
    <dgm:cxn modelId="{3CE82208-C9EB-49B9-A996-6E57BD312554}" type="presOf" srcId="{6D8FA472-9FE0-40F7-A025-81BF96FB68FD}" destId="{DC5564CC-3B88-4116-90BE-76DE293B3E1B}" srcOrd="1" destOrd="0" presId="urn:microsoft.com/office/officeart/2005/8/layout/vList4"/>
    <dgm:cxn modelId="{18BA000A-C674-4C36-BC68-3937BBE2BD8F}" type="presOf" srcId="{6D8FA472-9FE0-40F7-A025-81BF96FB68FD}" destId="{0B636BC6-6BD7-44FF-8288-9588A30E2C37}" srcOrd="0" destOrd="0" presId="urn:microsoft.com/office/officeart/2005/8/layout/vList4"/>
    <dgm:cxn modelId="{4B07D831-2FB3-475B-9904-5AA0D079233F}" srcId="{120F7A76-06BA-417E-BEDE-802AB5610624}" destId="{8D4E7491-A100-4ACE-BA77-44B222248534}" srcOrd="3" destOrd="0" parTransId="{B4E44C50-DD8F-43AA-9CBF-17279FC1AA65}" sibTransId="{47C86734-A39F-4962-B4DD-5A058CFE49BC}"/>
    <dgm:cxn modelId="{2DA3E833-4F3A-4AA1-B92D-E9B857875AF4}" type="presOf" srcId="{8D4E7491-A100-4ACE-BA77-44B222248534}" destId="{0DC002F6-BF8A-4B74-91C0-C73F37EB242F}" srcOrd="0" destOrd="0" presId="urn:microsoft.com/office/officeart/2005/8/layout/vList4"/>
    <dgm:cxn modelId="{F01FB735-9CD4-49D0-8483-EE1D82DD70ED}" type="presOf" srcId="{CD4CC977-33B8-49F1-95C5-3EDA4D00CC7F}" destId="{594F6F91-546D-45C8-8FEF-29E9BCCA5B7C}" srcOrd="1" destOrd="0" presId="urn:microsoft.com/office/officeart/2005/8/layout/vList4"/>
    <dgm:cxn modelId="{3523D362-FCEB-4BA5-8ADF-96D7E14D2C10}" type="presOf" srcId="{3A0C1EAC-416A-4334-A01C-6420203D0648}" destId="{2A583856-2C6D-4A4C-ADFF-2E00B6A6E736}" srcOrd="0" destOrd="0" presId="urn:microsoft.com/office/officeart/2005/8/layout/vList4"/>
    <dgm:cxn modelId="{D10A7451-4093-48A2-851A-C58643C182A9}" type="presOf" srcId="{3A0C1EAC-416A-4334-A01C-6420203D0648}" destId="{60FDE0CA-DED6-4D2C-862A-72CC470A849A}" srcOrd="1" destOrd="0" presId="urn:microsoft.com/office/officeart/2005/8/layout/vList4"/>
    <dgm:cxn modelId="{22E1097C-0C5F-4CF4-9B6A-A84AFBE29026}" type="presOf" srcId="{CD4CC977-33B8-49F1-95C5-3EDA4D00CC7F}" destId="{44846B1E-5139-4865-A08A-B1B2FEDE04B7}" srcOrd="0" destOrd="0" presId="urn:microsoft.com/office/officeart/2005/8/layout/vList4"/>
    <dgm:cxn modelId="{1ACF6F9A-130B-48C8-825D-424CB2E45556}" srcId="{120F7A76-06BA-417E-BEDE-802AB5610624}" destId="{F4D32C25-F184-4F82-A5F4-9EDA7B763532}" srcOrd="1" destOrd="0" parTransId="{58E5A159-3B1A-431D-91F8-B67E6010289C}" sibTransId="{AC0ED221-4D0A-4D95-9DC5-4BF83A3962E6}"/>
    <dgm:cxn modelId="{8FA2A8C5-ADC0-4694-A380-BD74A66B7A70}" srcId="{120F7A76-06BA-417E-BEDE-802AB5610624}" destId="{3A0C1EAC-416A-4334-A01C-6420203D0648}" srcOrd="0" destOrd="0" parTransId="{AADA300F-5B92-498E-AB27-E34C6D4B88EE}" sibTransId="{A1A4669F-A3C6-444F-AD4E-D7B134A27781}"/>
    <dgm:cxn modelId="{21A50BDA-B52C-44BD-869D-BCE2EECF18C0}" type="presOf" srcId="{120F7A76-06BA-417E-BEDE-802AB5610624}" destId="{6414832F-61C8-4DC3-8F8C-163C8AE25639}" srcOrd="0" destOrd="0" presId="urn:microsoft.com/office/officeart/2005/8/layout/vList4"/>
    <dgm:cxn modelId="{B8ADA1E6-358B-44AC-8FF4-E35B0B3A5CA8}" type="presOf" srcId="{8D4E7491-A100-4ACE-BA77-44B222248534}" destId="{B625A385-6500-4E44-865C-717C02A5E8E9}" srcOrd="1" destOrd="0" presId="urn:microsoft.com/office/officeart/2005/8/layout/vList4"/>
    <dgm:cxn modelId="{0FE6C7F3-1369-443D-9894-622F9427D3D9}" srcId="{120F7A76-06BA-417E-BEDE-802AB5610624}" destId="{CD4CC977-33B8-49F1-95C5-3EDA4D00CC7F}" srcOrd="2" destOrd="0" parTransId="{97C4ACCE-0148-4AA0-96A5-97AEC6AA26FD}" sibTransId="{7A5FB656-239D-400C-B3DD-59170F302F38}"/>
    <dgm:cxn modelId="{A66BB5F6-DA30-496E-A07D-0A47DBF740F7}" type="presOf" srcId="{F4D32C25-F184-4F82-A5F4-9EDA7B763532}" destId="{74262BB8-F4DD-488A-BF03-5FC182E246D8}" srcOrd="1" destOrd="0" presId="urn:microsoft.com/office/officeart/2005/8/layout/vList4"/>
    <dgm:cxn modelId="{E8A37BFA-3FEB-4F63-AEE7-1B43F636F717}" srcId="{120F7A76-06BA-417E-BEDE-802AB5610624}" destId="{6D8FA472-9FE0-40F7-A025-81BF96FB68FD}" srcOrd="4" destOrd="0" parTransId="{6D84E0A7-1606-4F45-9015-9DFC76EF6D89}" sibTransId="{0603FE6F-9C87-499E-BAF5-73F747DD994E}"/>
    <dgm:cxn modelId="{F8D72C97-D3BE-445F-BC3E-EFB8E91C4B50}" type="presParOf" srcId="{6414832F-61C8-4DC3-8F8C-163C8AE25639}" destId="{07DA4C52-1DC6-4134-82D1-8315E68CAA24}" srcOrd="0" destOrd="0" presId="urn:microsoft.com/office/officeart/2005/8/layout/vList4"/>
    <dgm:cxn modelId="{6810BEF0-BA38-4B5F-BAEF-9BBD89B25F12}" type="presParOf" srcId="{07DA4C52-1DC6-4134-82D1-8315E68CAA24}" destId="{2A583856-2C6D-4A4C-ADFF-2E00B6A6E736}" srcOrd="0" destOrd="0" presId="urn:microsoft.com/office/officeart/2005/8/layout/vList4"/>
    <dgm:cxn modelId="{C8B134B1-7A97-43AC-B418-DC1FA87B34C5}" type="presParOf" srcId="{07DA4C52-1DC6-4134-82D1-8315E68CAA24}" destId="{1A520884-098C-4A03-98D4-C331CE8C9514}" srcOrd="1" destOrd="0" presId="urn:microsoft.com/office/officeart/2005/8/layout/vList4"/>
    <dgm:cxn modelId="{0C44DD2B-2A18-44CE-99F1-1D7B817821BF}" type="presParOf" srcId="{07DA4C52-1DC6-4134-82D1-8315E68CAA24}" destId="{60FDE0CA-DED6-4D2C-862A-72CC470A849A}" srcOrd="2" destOrd="0" presId="urn:microsoft.com/office/officeart/2005/8/layout/vList4"/>
    <dgm:cxn modelId="{2538A2F9-F9E6-4A0E-91D2-3D8F78AE9CA1}" type="presParOf" srcId="{6414832F-61C8-4DC3-8F8C-163C8AE25639}" destId="{B2D9F6C2-84B4-4816-A8FD-85FA50A0C0A2}" srcOrd="1" destOrd="0" presId="urn:microsoft.com/office/officeart/2005/8/layout/vList4"/>
    <dgm:cxn modelId="{6F20AB4E-832F-4B5D-A66B-EE6018858F3F}" type="presParOf" srcId="{6414832F-61C8-4DC3-8F8C-163C8AE25639}" destId="{C308B76E-61C6-4081-8909-45A3D5BCDA69}" srcOrd="2" destOrd="0" presId="urn:microsoft.com/office/officeart/2005/8/layout/vList4"/>
    <dgm:cxn modelId="{AEB257D3-61A7-4540-8C83-9032FDA52120}" type="presParOf" srcId="{C308B76E-61C6-4081-8909-45A3D5BCDA69}" destId="{AEF37E61-3D54-4674-B67F-03D15E58973A}" srcOrd="0" destOrd="0" presId="urn:microsoft.com/office/officeart/2005/8/layout/vList4"/>
    <dgm:cxn modelId="{EDBFC749-6F6B-41D2-B803-E251C8564244}" type="presParOf" srcId="{C308B76E-61C6-4081-8909-45A3D5BCDA69}" destId="{7230D19A-379C-4C12-96B1-95F40DF38D6D}" srcOrd="1" destOrd="0" presId="urn:microsoft.com/office/officeart/2005/8/layout/vList4"/>
    <dgm:cxn modelId="{14B479BF-7CC6-4FBB-9B87-DB60E853DD4F}" type="presParOf" srcId="{C308B76E-61C6-4081-8909-45A3D5BCDA69}" destId="{74262BB8-F4DD-488A-BF03-5FC182E246D8}" srcOrd="2" destOrd="0" presId="urn:microsoft.com/office/officeart/2005/8/layout/vList4"/>
    <dgm:cxn modelId="{14693989-FB13-4453-8CCE-B2C6452BFFA3}" type="presParOf" srcId="{6414832F-61C8-4DC3-8F8C-163C8AE25639}" destId="{F6EAF38D-F1A3-4C1B-91DA-24B8CE0C4BEC}" srcOrd="3" destOrd="0" presId="urn:microsoft.com/office/officeart/2005/8/layout/vList4"/>
    <dgm:cxn modelId="{5AF2B548-4237-41FB-ADF0-1A50EC997355}" type="presParOf" srcId="{6414832F-61C8-4DC3-8F8C-163C8AE25639}" destId="{29F08A77-FF97-48CC-88CC-038D05F02179}" srcOrd="4" destOrd="0" presId="urn:microsoft.com/office/officeart/2005/8/layout/vList4"/>
    <dgm:cxn modelId="{F5F3FE34-D984-4519-9B0A-57C22D2D8E2D}" type="presParOf" srcId="{29F08A77-FF97-48CC-88CC-038D05F02179}" destId="{44846B1E-5139-4865-A08A-B1B2FEDE04B7}" srcOrd="0" destOrd="0" presId="urn:microsoft.com/office/officeart/2005/8/layout/vList4"/>
    <dgm:cxn modelId="{ED2A7BB8-B1B8-45A1-B953-AD2BE2E1706D}" type="presParOf" srcId="{29F08A77-FF97-48CC-88CC-038D05F02179}" destId="{8979CCB9-7472-4761-AEF3-275A27E762A7}" srcOrd="1" destOrd="0" presId="urn:microsoft.com/office/officeart/2005/8/layout/vList4"/>
    <dgm:cxn modelId="{81686467-D7FF-461D-B886-83C92F40F90F}" type="presParOf" srcId="{29F08A77-FF97-48CC-88CC-038D05F02179}" destId="{594F6F91-546D-45C8-8FEF-29E9BCCA5B7C}" srcOrd="2" destOrd="0" presId="urn:microsoft.com/office/officeart/2005/8/layout/vList4"/>
    <dgm:cxn modelId="{1CCA8D3B-3095-4253-9898-1A057B115999}" type="presParOf" srcId="{6414832F-61C8-4DC3-8F8C-163C8AE25639}" destId="{42E7069E-A15D-4A93-859B-5A73FC97D222}" srcOrd="5" destOrd="0" presId="urn:microsoft.com/office/officeart/2005/8/layout/vList4"/>
    <dgm:cxn modelId="{A3000072-D2FE-4BCF-9193-EE1681857884}" type="presParOf" srcId="{6414832F-61C8-4DC3-8F8C-163C8AE25639}" destId="{A3B1C3DA-4106-4AB3-9F6A-C059CB3A2E19}" srcOrd="6" destOrd="0" presId="urn:microsoft.com/office/officeart/2005/8/layout/vList4"/>
    <dgm:cxn modelId="{EE604A15-3671-4796-928C-C5D3D8BC0C96}" type="presParOf" srcId="{A3B1C3DA-4106-4AB3-9F6A-C059CB3A2E19}" destId="{0DC002F6-BF8A-4B74-91C0-C73F37EB242F}" srcOrd="0" destOrd="0" presId="urn:microsoft.com/office/officeart/2005/8/layout/vList4"/>
    <dgm:cxn modelId="{7A0CAD7F-8046-4223-8115-5566645F9D20}" type="presParOf" srcId="{A3B1C3DA-4106-4AB3-9F6A-C059CB3A2E19}" destId="{78DE9785-F29F-4BB0-8DB2-C53AF373E177}" srcOrd="1" destOrd="0" presId="urn:microsoft.com/office/officeart/2005/8/layout/vList4"/>
    <dgm:cxn modelId="{EB7D4996-7926-490A-9BFC-3AD99C889FD3}" type="presParOf" srcId="{A3B1C3DA-4106-4AB3-9F6A-C059CB3A2E19}" destId="{B625A385-6500-4E44-865C-717C02A5E8E9}" srcOrd="2" destOrd="0" presId="urn:microsoft.com/office/officeart/2005/8/layout/vList4"/>
    <dgm:cxn modelId="{30D7A24B-29E5-472F-930A-32D8F3CBA106}" type="presParOf" srcId="{6414832F-61C8-4DC3-8F8C-163C8AE25639}" destId="{B840328B-1684-4E94-B539-B7B5A71C239E}" srcOrd="7" destOrd="0" presId="urn:microsoft.com/office/officeart/2005/8/layout/vList4"/>
    <dgm:cxn modelId="{5BB994DD-019A-4845-A79D-9A59F060DD19}" type="presParOf" srcId="{6414832F-61C8-4DC3-8F8C-163C8AE25639}" destId="{C917B131-9D32-4688-A29C-277ACF9A3467}" srcOrd="8" destOrd="0" presId="urn:microsoft.com/office/officeart/2005/8/layout/vList4"/>
    <dgm:cxn modelId="{A07A6357-9B9E-4BD4-9031-0B27F4A6DE69}" type="presParOf" srcId="{C917B131-9D32-4688-A29C-277ACF9A3467}" destId="{0B636BC6-6BD7-44FF-8288-9588A30E2C37}" srcOrd="0" destOrd="0" presId="urn:microsoft.com/office/officeart/2005/8/layout/vList4"/>
    <dgm:cxn modelId="{CA125B4C-8CF0-44C2-84B8-2C72ADF15B3E}" type="presParOf" srcId="{C917B131-9D32-4688-A29C-277ACF9A3467}" destId="{20206482-170D-46A6-AFB9-CD448C6D79D8}" srcOrd="1" destOrd="0" presId="urn:microsoft.com/office/officeart/2005/8/layout/vList4"/>
    <dgm:cxn modelId="{6D82A42B-7863-40B0-93BE-74FD9ED4C0BC}" type="presParOf" srcId="{C917B131-9D32-4688-A29C-277ACF9A3467}" destId="{DC5564CC-3B88-4116-90BE-76DE293B3E1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0F7A76-06BA-417E-BEDE-802AB561062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A0C1EAC-416A-4334-A01C-6420203D0648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="1" noProof="0" dirty="0">
              <a:solidFill>
                <a:schemeClr val="tx2"/>
              </a:solidFill>
            </a:rPr>
            <a:t>Staff</a:t>
          </a:r>
        </a:p>
        <a:p>
          <a:r>
            <a:rPr lang="de-DE" sz="1400" dirty="0">
              <a:solidFill>
                <a:schemeClr val="tx2"/>
              </a:solidFill>
            </a:rPr>
            <a:t>320</a:t>
          </a:r>
        </a:p>
      </dgm:t>
    </dgm:pt>
    <dgm:pt modelId="{AADA300F-5B92-498E-AB27-E34C6D4B88EE}" type="parTrans" cxnId="{8FA2A8C5-ADC0-4694-A380-BD74A66B7A70}">
      <dgm:prSet/>
      <dgm:spPr/>
      <dgm:t>
        <a:bodyPr/>
        <a:lstStyle/>
        <a:p>
          <a:endParaRPr lang="de-DE"/>
        </a:p>
      </dgm:t>
    </dgm:pt>
    <dgm:pt modelId="{A1A4669F-A3C6-444F-AD4E-D7B134A27781}" type="sibTrans" cxnId="{8FA2A8C5-ADC0-4694-A380-BD74A66B7A70}">
      <dgm:prSet/>
      <dgm:spPr/>
      <dgm:t>
        <a:bodyPr/>
        <a:lstStyle/>
        <a:p>
          <a:endParaRPr lang="de-DE"/>
        </a:p>
      </dgm:t>
    </dgm:pt>
    <dgm:pt modelId="{F4D32C25-F184-4F82-A5F4-9EDA7B763532}">
      <dgm:prSet phldrT="[Text]" custT="1"/>
      <dgm:spPr>
        <a:solidFill>
          <a:schemeClr val="bg2"/>
        </a:solidFill>
      </dgm:spPr>
      <dgm:t>
        <a:bodyPr/>
        <a:lstStyle/>
        <a:p>
          <a:r>
            <a:rPr lang="de-DE" sz="1400" b="1" dirty="0">
              <a:solidFill>
                <a:schemeClr val="tx2"/>
              </a:solidFill>
            </a:rPr>
            <a:t>Turnover</a:t>
          </a:r>
        </a:p>
        <a:p>
          <a:r>
            <a:rPr lang="en-GB" sz="1400" dirty="0">
              <a:solidFill>
                <a:schemeClr val="tx1"/>
              </a:solidFill>
            </a:rPr>
            <a:t>260 million EUR </a:t>
          </a:r>
          <a:endParaRPr lang="de-DE" sz="1400" dirty="0">
            <a:solidFill>
              <a:schemeClr val="tx1"/>
            </a:solidFill>
          </a:endParaRPr>
        </a:p>
      </dgm:t>
    </dgm:pt>
    <dgm:pt modelId="{58E5A159-3B1A-431D-91F8-B67E6010289C}" type="parTrans" cxnId="{1ACF6F9A-130B-48C8-825D-424CB2E45556}">
      <dgm:prSet/>
      <dgm:spPr/>
      <dgm:t>
        <a:bodyPr/>
        <a:lstStyle/>
        <a:p>
          <a:endParaRPr lang="de-DE"/>
        </a:p>
      </dgm:t>
    </dgm:pt>
    <dgm:pt modelId="{AC0ED221-4D0A-4D95-9DC5-4BF83A3962E6}" type="sibTrans" cxnId="{1ACF6F9A-130B-48C8-825D-424CB2E45556}">
      <dgm:prSet/>
      <dgm:spPr/>
      <dgm:t>
        <a:bodyPr/>
        <a:lstStyle/>
        <a:p>
          <a:endParaRPr lang="de-DE"/>
        </a:p>
      </dgm:t>
    </dgm:pt>
    <dgm:pt modelId="{CD4CC977-33B8-49F1-95C5-3EDA4D00CC7F}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400" b="1" noProof="0" dirty="0">
              <a:solidFill>
                <a:schemeClr val="tx2"/>
              </a:solidFill>
            </a:rPr>
            <a:t>Transport orders</a:t>
          </a:r>
        </a:p>
        <a:p>
          <a:r>
            <a:rPr lang="de-DE" sz="1400" dirty="0">
              <a:solidFill>
                <a:schemeClr val="tx2"/>
              </a:solidFill>
            </a:rPr>
            <a:t>78,000</a:t>
          </a:r>
        </a:p>
      </dgm:t>
    </dgm:pt>
    <dgm:pt modelId="{97C4ACCE-0148-4AA0-96A5-97AEC6AA26FD}" type="parTrans" cxnId="{0FE6C7F3-1369-443D-9894-622F9427D3D9}">
      <dgm:prSet/>
      <dgm:spPr/>
      <dgm:t>
        <a:bodyPr/>
        <a:lstStyle/>
        <a:p>
          <a:endParaRPr lang="de-DE"/>
        </a:p>
      </dgm:t>
    </dgm:pt>
    <dgm:pt modelId="{7A5FB656-239D-400C-B3DD-59170F302F38}" type="sibTrans" cxnId="{0FE6C7F3-1369-443D-9894-622F9427D3D9}">
      <dgm:prSet/>
      <dgm:spPr/>
      <dgm:t>
        <a:bodyPr/>
        <a:lstStyle/>
        <a:p>
          <a:endParaRPr lang="de-DE"/>
        </a:p>
      </dgm:t>
    </dgm:pt>
    <dgm:pt modelId="{8D4E7491-A100-4ACE-BA77-44B222248534}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400" b="1" noProof="0" dirty="0">
              <a:solidFill>
                <a:schemeClr val="tx2"/>
              </a:solidFill>
            </a:rPr>
            <a:t>Transported tonnage airfreight</a:t>
          </a:r>
        </a:p>
        <a:p>
          <a:r>
            <a:rPr lang="de-DE" sz="1400" dirty="0">
              <a:solidFill>
                <a:schemeClr val="tx2"/>
              </a:solidFill>
            </a:rPr>
            <a:t>22,500 t</a:t>
          </a:r>
        </a:p>
      </dgm:t>
    </dgm:pt>
    <dgm:pt modelId="{B4E44C50-DD8F-43AA-9CBF-17279FC1AA65}" type="parTrans" cxnId="{4B07D831-2FB3-475B-9904-5AA0D079233F}">
      <dgm:prSet/>
      <dgm:spPr/>
      <dgm:t>
        <a:bodyPr/>
        <a:lstStyle/>
        <a:p>
          <a:endParaRPr lang="de-DE"/>
        </a:p>
      </dgm:t>
    </dgm:pt>
    <dgm:pt modelId="{47C86734-A39F-4962-B4DD-5A058CFE49BC}" type="sibTrans" cxnId="{4B07D831-2FB3-475B-9904-5AA0D079233F}">
      <dgm:prSet/>
      <dgm:spPr/>
      <dgm:t>
        <a:bodyPr/>
        <a:lstStyle/>
        <a:p>
          <a:endParaRPr lang="de-DE"/>
        </a:p>
      </dgm:t>
    </dgm:pt>
    <dgm:pt modelId="{6D8FA472-9FE0-40F7-A025-81BF96FB68FD}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400" b="1" noProof="0" dirty="0">
              <a:solidFill>
                <a:schemeClr val="tx2"/>
              </a:solidFill>
            </a:rPr>
            <a:t>Transported sea freight</a:t>
          </a:r>
        </a:p>
        <a:p>
          <a:r>
            <a:rPr lang="de-DE" sz="1400" dirty="0">
              <a:solidFill>
                <a:schemeClr val="tx2"/>
              </a:solidFill>
            </a:rPr>
            <a:t>57,000 TEU, LCL 270,000 cbm </a:t>
          </a:r>
        </a:p>
      </dgm:t>
    </dgm:pt>
    <dgm:pt modelId="{6D84E0A7-1606-4F45-9015-9DFC76EF6D89}" type="parTrans" cxnId="{E8A37BFA-3FEB-4F63-AEE7-1B43F636F717}">
      <dgm:prSet/>
      <dgm:spPr/>
      <dgm:t>
        <a:bodyPr/>
        <a:lstStyle/>
        <a:p>
          <a:endParaRPr lang="de-DE"/>
        </a:p>
      </dgm:t>
    </dgm:pt>
    <dgm:pt modelId="{0603FE6F-9C87-499E-BAF5-73F747DD994E}" type="sibTrans" cxnId="{E8A37BFA-3FEB-4F63-AEE7-1B43F636F717}">
      <dgm:prSet/>
      <dgm:spPr/>
      <dgm:t>
        <a:bodyPr/>
        <a:lstStyle/>
        <a:p>
          <a:endParaRPr lang="de-DE"/>
        </a:p>
      </dgm:t>
    </dgm:pt>
    <dgm:pt modelId="{6414832F-61C8-4DC3-8F8C-163C8AE25639}" type="pres">
      <dgm:prSet presAssocID="{120F7A76-06BA-417E-BEDE-802AB5610624}" presName="linear" presStyleCnt="0">
        <dgm:presLayoutVars>
          <dgm:dir/>
          <dgm:resizeHandles val="exact"/>
        </dgm:presLayoutVars>
      </dgm:prSet>
      <dgm:spPr/>
    </dgm:pt>
    <dgm:pt modelId="{07DA4C52-1DC6-4134-82D1-8315E68CAA24}" type="pres">
      <dgm:prSet presAssocID="{3A0C1EAC-416A-4334-A01C-6420203D0648}" presName="comp" presStyleCnt="0"/>
      <dgm:spPr/>
    </dgm:pt>
    <dgm:pt modelId="{2A583856-2C6D-4A4C-ADFF-2E00B6A6E736}" type="pres">
      <dgm:prSet presAssocID="{3A0C1EAC-416A-4334-A01C-6420203D0648}" presName="box" presStyleLbl="node1" presStyleIdx="0" presStyleCnt="5" custLinFactNeighborX="-14249"/>
      <dgm:spPr>
        <a:prstGeom prst="rect">
          <a:avLst/>
        </a:prstGeom>
      </dgm:spPr>
    </dgm:pt>
    <dgm:pt modelId="{1A520884-098C-4A03-98D4-C331CE8C9514}" type="pres">
      <dgm:prSet presAssocID="{3A0C1EAC-416A-4334-A01C-6420203D0648}" presName="img" presStyleLbl="fgImgPlace1" presStyleIdx="0" presStyleCnt="5" custScaleX="95672" custScaleY="739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solidFill>
            <a:schemeClr val="bg1">
              <a:alpha val="0"/>
            </a:schemeClr>
          </a:solidFill>
        </a:ln>
      </dgm:spPr>
    </dgm:pt>
    <dgm:pt modelId="{60FDE0CA-DED6-4D2C-862A-72CC470A849A}" type="pres">
      <dgm:prSet presAssocID="{3A0C1EAC-416A-4334-A01C-6420203D0648}" presName="text" presStyleLbl="node1" presStyleIdx="0" presStyleCnt="5">
        <dgm:presLayoutVars>
          <dgm:bulletEnabled val="1"/>
        </dgm:presLayoutVars>
      </dgm:prSet>
      <dgm:spPr/>
    </dgm:pt>
    <dgm:pt modelId="{B2D9F6C2-84B4-4816-A8FD-85FA50A0C0A2}" type="pres">
      <dgm:prSet presAssocID="{A1A4669F-A3C6-444F-AD4E-D7B134A27781}" presName="spacer" presStyleCnt="0"/>
      <dgm:spPr/>
    </dgm:pt>
    <dgm:pt modelId="{C308B76E-61C6-4081-8909-45A3D5BCDA69}" type="pres">
      <dgm:prSet presAssocID="{F4D32C25-F184-4F82-A5F4-9EDA7B763532}" presName="comp" presStyleCnt="0"/>
      <dgm:spPr/>
    </dgm:pt>
    <dgm:pt modelId="{AEF37E61-3D54-4674-B67F-03D15E58973A}" type="pres">
      <dgm:prSet presAssocID="{F4D32C25-F184-4F82-A5F4-9EDA7B763532}" presName="box" presStyleLbl="node1" presStyleIdx="1" presStyleCnt="5"/>
      <dgm:spPr>
        <a:prstGeom prst="rect">
          <a:avLst/>
        </a:prstGeom>
      </dgm:spPr>
    </dgm:pt>
    <dgm:pt modelId="{7230D19A-379C-4C12-96B1-95F40DF38D6D}" type="pres">
      <dgm:prSet presAssocID="{F4D32C25-F184-4F82-A5F4-9EDA7B763532}" presName="img" presStyleLbl="fgImgPlace1" presStyleIdx="1" presStyleCnt="5" custScaleX="79008" custScaleY="61293" custLinFactX="100000" custLinFactY="-37864" custLinFactNeighborX="139410" custLinFactNeighborY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solidFill>
            <a:schemeClr val="bg2"/>
          </a:solidFill>
        </a:ln>
      </dgm:spPr>
    </dgm:pt>
    <dgm:pt modelId="{74262BB8-F4DD-488A-BF03-5FC182E246D8}" type="pres">
      <dgm:prSet presAssocID="{F4D32C25-F184-4F82-A5F4-9EDA7B763532}" presName="text" presStyleLbl="node1" presStyleIdx="1" presStyleCnt="5">
        <dgm:presLayoutVars>
          <dgm:bulletEnabled val="1"/>
        </dgm:presLayoutVars>
      </dgm:prSet>
      <dgm:spPr/>
    </dgm:pt>
    <dgm:pt modelId="{F6EAF38D-F1A3-4C1B-91DA-24B8CE0C4BEC}" type="pres">
      <dgm:prSet presAssocID="{AC0ED221-4D0A-4D95-9DC5-4BF83A3962E6}" presName="spacer" presStyleCnt="0"/>
      <dgm:spPr/>
    </dgm:pt>
    <dgm:pt modelId="{29F08A77-FF97-48CC-88CC-038D05F02179}" type="pres">
      <dgm:prSet presAssocID="{CD4CC977-33B8-49F1-95C5-3EDA4D00CC7F}" presName="comp" presStyleCnt="0"/>
      <dgm:spPr/>
    </dgm:pt>
    <dgm:pt modelId="{44846B1E-5139-4865-A08A-B1B2FEDE04B7}" type="pres">
      <dgm:prSet presAssocID="{CD4CC977-33B8-49F1-95C5-3EDA4D00CC7F}" presName="box" presStyleLbl="node1" presStyleIdx="2" presStyleCnt="5"/>
      <dgm:spPr>
        <a:prstGeom prst="rect">
          <a:avLst/>
        </a:prstGeom>
      </dgm:spPr>
    </dgm:pt>
    <dgm:pt modelId="{8979CCB9-7472-4761-AEF3-275A27E762A7}" type="pres">
      <dgm:prSet presAssocID="{CD4CC977-33B8-49F1-95C5-3EDA4D00CC7F}" presName="img" presStyleLbl="fgImgPlace1" presStyleIdx="2" presStyleCnt="5" custScaleX="91345" custScaleY="458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  <a:ln>
          <a:solidFill>
            <a:schemeClr val="bg2"/>
          </a:solidFill>
        </a:ln>
      </dgm:spPr>
    </dgm:pt>
    <dgm:pt modelId="{594F6F91-546D-45C8-8FEF-29E9BCCA5B7C}" type="pres">
      <dgm:prSet presAssocID="{CD4CC977-33B8-49F1-95C5-3EDA4D00CC7F}" presName="text" presStyleLbl="node1" presStyleIdx="2" presStyleCnt="5">
        <dgm:presLayoutVars>
          <dgm:bulletEnabled val="1"/>
        </dgm:presLayoutVars>
      </dgm:prSet>
      <dgm:spPr/>
    </dgm:pt>
    <dgm:pt modelId="{42E7069E-A15D-4A93-859B-5A73FC97D222}" type="pres">
      <dgm:prSet presAssocID="{7A5FB656-239D-400C-B3DD-59170F302F38}" presName="spacer" presStyleCnt="0"/>
      <dgm:spPr/>
    </dgm:pt>
    <dgm:pt modelId="{A3B1C3DA-4106-4AB3-9F6A-C059CB3A2E19}" type="pres">
      <dgm:prSet presAssocID="{8D4E7491-A100-4ACE-BA77-44B222248534}" presName="comp" presStyleCnt="0"/>
      <dgm:spPr/>
    </dgm:pt>
    <dgm:pt modelId="{0DC002F6-BF8A-4B74-91C0-C73F37EB242F}" type="pres">
      <dgm:prSet presAssocID="{8D4E7491-A100-4ACE-BA77-44B222248534}" presName="box" presStyleLbl="node1" presStyleIdx="3" presStyleCnt="5"/>
      <dgm:spPr>
        <a:prstGeom prst="rect">
          <a:avLst/>
        </a:prstGeom>
      </dgm:spPr>
    </dgm:pt>
    <dgm:pt modelId="{78DE9785-F29F-4BB0-8DB2-C53AF373E177}" type="pres">
      <dgm:prSet presAssocID="{8D4E7491-A100-4ACE-BA77-44B222248534}" presName="img" presStyleLbl="fgImgPlace1" presStyleIdx="3" presStyleCnt="5" custScaleX="68742" custScaleY="5404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solidFill>
            <a:schemeClr val="bg2"/>
          </a:solidFill>
        </a:ln>
      </dgm:spPr>
    </dgm:pt>
    <dgm:pt modelId="{B625A385-6500-4E44-865C-717C02A5E8E9}" type="pres">
      <dgm:prSet presAssocID="{8D4E7491-A100-4ACE-BA77-44B222248534}" presName="text" presStyleLbl="node1" presStyleIdx="3" presStyleCnt="5">
        <dgm:presLayoutVars>
          <dgm:bulletEnabled val="1"/>
        </dgm:presLayoutVars>
      </dgm:prSet>
      <dgm:spPr/>
    </dgm:pt>
    <dgm:pt modelId="{B840328B-1684-4E94-B539-B7B5A71C239E}" type="pres">
      <dgm:prSet presAssocID="{47C86734-A39F-4962-B4DD-5A058CFE49BC}" presName="spacer" presStyleCnt="0"/>
      <dgm:spPr/>
    </dgm:pt>
    <dgm:pt modelId="{C917B131-9D32-4688-A29C-277ACF9A3467}" type="pres">
      <dgm:prSet presAssocID="{6D8FA472-9FE0-40F7-A025-81BF96FB68FD}" presName="comp" presStyleCnt="0"/>
      <dgm:spPr/>
    </dgm:pt>
    <dgm:pt modelId="{0B636BC6-6BD7-44FF-8288-9588A30E2C37}" type="pres">
      <dgm:prSet presAssocID="{6D8FA472-9FE0-40F7-A025-81BF96FB68FD}" presName="box" presStyleLbl="node1" presStyleIdx="4" presStyleCnt="5"/>
      <dgm:spPr>
        <a:prstGeom prst="rect">
          <a:avLst/>
        </a:prstGeom>
      </dgm:spPr>
    </dgm:pt>
    <dgm:pt modelId="{20206482-170D-46A6-AFB9-CD448C6D79D8}" type="pres">
      <dgm:prSet presAssocID="{6D8FA472-9FE0-40F7-A025-81BF96FB68FD}" presName="img" presStyleLbl="fgImgPlace1" presStyleIdx="4" presStyleCnt="5" custScaleX="77245" custScaleY="5805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solidFill>
            <a:schemeClr val="bg2"/>
          </a:solidFill>
        </a:ln>
      </dgm:spPr>
    </dgm:pt>
    <dgm:pt modelId="{DC5564CC-3B88-4116-90BE-76DE293B3E1B}" type="pres">
      <dgm:prSet presAssocID="{6D8FA472-9FE0-40F7-A025-81BF96FB68FD}" presName="text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21B1600-CD67-40A8-8528-E73322AEA5A6}" type="presOf" srcId="{F4D32C25-F184-4F82-A5F4-9EDA7B763532}" destId="{AEF37E61-3D54-4674-B67F-03D15E58973A}" srcOrd="0" destOrd="0" presId="urn:microsoft.com/office/officeart/2005/8/layout/vList4"/>
    <dgm:cxn modelId="{3CE82208-C9EB-49B9-A996-6E57BD312554}" type="presOf" srcId="{6D8FA472-9FE0-40F7-A025-81BF96FB68FD}" destId="{DC5564CC-3B88-4116-90BE-76DE293B3E1B}" srcOrd="1" destOrd="0" presId="urn:microsoft.com/office/officeart/2005/8/layout/vList4"/>
    <dgm:cxn modelId="{18BA000A-C674-4C36-BC68-3937BBE2BD8F}" type="presOf" srcId="{6D8FA472-9FE0-40F7-A025-81BF96FB68FD}" destId="{0B636BC6-6BD7-44FF-8288-9588A30E2C37}" srcOrd="0" destOrd="0" presId="urn:microsoft.com/office/officeart/2005/8/layout/vList4"/>
    <dgm:cxn modelId="{4B07D831-2FB3-475B-9904-5AA0D079233F}" srcId="{120F7A76-06BA-417E-BEDE-802AB5610624}" destId="{8D4E7491-A100-4ACE-BA77-44B222248534}" srcOrd="3" destOrd="0" parTransId="{B4E44C50-DD8F-43AA-9CBF-17279FC1AA65}" sibTransId="{47C86734-A39F-4962-B4DD-5A058CFE49BC}"/>
    <dgm:cxn modelId="{2DA3E833-4F3A-4AA1-B92D-E9B857875AF4}" type="presOf" srcId="{8D4E7491-A100-4ACE-BA77-44B222248534}" destId="{0DC002F6-BF8A-4B74-91C0-C73F37EB242F}" srcOrd="0" destOrd="0" presId="urn:microsoft.com/office/officeart/2005/8/layout/vList4"/>
    <dgm:cxn modelId="{F01FB735-9CD4-49D0-8483-EE1D82DD70ED}" type="presOf" srcId="{CD4CC977-33B8-49F1-95C5-3EDA4D00CC7F}" destId="{594F6F91-546D-45C8-8FEF-29E9BCCA5B7C}" srcOrd="1" destOrd="0" presId="urn:microsoft.com/office/officeart/2005/8/layout/vList4"/>
    <dgm:cxn modelId="{3523D362-FCEB-4BA5-8ADF-96D7E14D2C10}" type="presOf" srcId="{3A0C1EAC-416A-4334-A01C-6420203D0648}" destId="{2A583856-2C6D-4A4C-ADFF-2E00B6A6E736}" srcOrd="0" destOrd="0" presId="urn:microsoft.com/office/officeart/2005/8/layout/vList4"/>
    <dgm:cxn modelId="{D10A7451-4093-48A2-851A-C58643C182A9}" type="presOf" srcId="{3A0C1EAC-416A-4334-A01C-6420203D0648}" destId="{60FDE0CA-DED6-4D2C-862A-72CC470A849A}" srcOrd="1" destOrd="0" presId="urn:microsoft.com/office/officeart/2005/8/layout/vList4"/>
    <dgm:cxn modelId="{22E1097C-0C5F-4CF4-9B6A-A84AFBE29026}" type="presOf" srcId="{CD4CC977-33B8-49F1-95C5-3EDA4D00CC7F}" destId="{44846B1E-5139-4865-A08A-B1B2FEDE04B7}" srcOrd="0" destOrd="0" presId="urn:microsoft.com/office/officeart/2005/8/layout/vList4"/>
    <dgm:cxn modelId="{1ACF6F9A-130B-48C8-825D-424CB2E45556}" srcId="{120F7A76-06BA-417E-BEDE-802AB5610624}" destId="{F4D32C25-F184-4F82-A5F4-9EDA7B763532}" srcOrd="1" destOrd="0" parTransId="{58E5A159-3B1A-431D-91F8-B67E6010289C}" sibTransId="{AC0ED221-4D0A-4D95-9DC5-4BF83A3962E6}"/>
    <dgm:cxn modelId="{8FA2A8C5-ADC0-4694-A380-BD74A66B7A70}" srcId="{120F7A76-06BA-417E-BEDE-802AB5610624}" destId="{3A0C1EAC-416A-4334-A01C-6420203D0648}" srcOrd="0" destOrd="0" parTransId="{AADA300F-5B92-498E-AB27-E34C6D4B88EE}" sibTransId="{A1A4669F-A3C6-444F-AD4E-D7B134A27781}"/>
    <dgm:cxn modelId="{21A50BDA-B52C-44BD-869D-BCE2EECF18C0}" type="presOf" srcId="{120F7A76-06BA-417E-BEDE-802AB5610624}" destId="{6414832F-61C8-4DC3-8F8C-163C8AE25639}" srcOrd="0" destOrd="0" presId="urn:microsoft.com/office/officeart/2005/8/layout/vList4"/>
    <dgm:cxn modelId="{B8ADA1E6-358B-44AC-8FF4-E35B0B3A5CA8}" type="presOf" srcId="{8D4E7491-A100-4ACE-BA77-44B222248534}" destId="{B625A385-6500-4E44-865C-717C02A5E8E9}" srcOrd="1" destOrd="0" presId="urn:microsoft.com/office/officeart/2005/8/layout/vList4"/>
    <dgm:cxn modelId="{0FE6C7F3-1369-443D-9894-622F9427D3D9}" srcId="{120F7A76-06BA-417E-BEDE-802AB5610624}" destId="{CD4CC977-33B8-49F1-95C5-3EDA4D00CC7F}" srcOrd="2" destOrd="0" parTransId="{97C4ACCE-0148-4AA0-96A5-97AEC6AA26FD}" sibTransId="{7A5FB656-239D-400C-B3DD-59170F302F38}"/>
    <dgm:cxn modelId="{A66BB5F6-DA30-496E-A07D-0A47DBF740F7}" type="presOf" srcId="{F4D32C25-F184-4F82-A5F4-9EDA7B763532}" destId="{74262BB8-F4DD-488A-BF03-5FC182E246D8}" srcOrd="1" destOrd="0" presId="urn:microsoft.com/office/officeart/2005/8/layout/vList4"/>
    <dgm:cxn modelId="{E8A37BFA-3FEB-4F63-AEE7-1B43F636F717}" srcId="{120F7A76-06BA-417E-BEDE-802AB5610624}" destId="{6D8FA472-9FE0-40F7-A025-81BF96FB68FD}" srcOrd="4" destOrd="0" parTransId="{6D84E0A7-1606-4F45-9015-9DFC76EF6D89}" sibTransId="{0603FE6F-9C87-499E-BAF5-73F747DD994E}"/>
    <dgm:cxn modelId="{F8D72C97-D3BE-445F-BC3E-EFB8E91C4B50}" type="presParOf" srcId="{6414832F-61C8-4DC3-8F8C-163C8AE25639}" destId="{07DA4C52-1DC6-4134-82D1-8315E68CAA24}" srcOrd="0" destOrd="0" presId="urn:microsoft.com/office/officeart/2005/8/layout/vList4"/>
    <dgm:cxn modelId="{6810BEF0-BA38-4B5F-BAEF-9BBD89B25F12}" type="presParOf" srcId="{07DA4C52-1DC6-4134-82D1-8315E68CAA24}" destId="{2A583856-2C6D-4A4C-ADFF-2E00B6A6E736}" srcOrd="0" destOrd="0" presId="urn:microsoft.com/office/officeart/2005/8/layout/vList4"/>
    <dgm:cxn modelId="{C8B134B1-7A97-43AC-B418-DC1FA87B34C5}" type="presParOf" srcId="{07DA4C52-1DC6-4134-82D1-8315E68CAA24}" destId="{1A520884-098C-4A03-98D4-C331CE8C9514}" srcOrd="1" destOrd="0" presId="urn:microsoft.com/office/officeart/2005/8/layout/vList4"/>
    <dgm:cxn modelId="{0C44DD2B-2A18-44CE-99F1-1D7B817821BF}" type="presParOf" srcId="{07DA4C52-1DC6-4134-82D1-8315E68CAA24}" destId="{60FDE0CA-DED6-4D2C-862A-72CC470A849A}" srcOrd="2" destOrd="0" presId="urn:microsoft.com/office/officeart/2005/8/layout/vList4"/>
    <dgm:cxn modelId="{2538A2F9-F9E6-4A0E-91D2-3D8F78AE9CA1}" type="presParOf" srcId="{6414832F-61C8-4DC3-8F8C-163C8AE25639}" destId="{B2D9F6C2-84B4-4816-A8FD-85FA50A0C0A2}" srcOrd="1" destOrd="0" presId="urn:microsoft.com/office/officeart/2005/8/layout/vList4"/>
    <dgm:cxn modelId="{6F20AB4E-832F-4B5D-A66B-EE6018858F3F}" type="presParOf" srcId="{6414832F-61C8-4DC3-8F8C-163C8AE25639}" destId="{C308B76E-61C6-4081-8909-45A3D5BCDA69}" srcOrd="2" destOrd="0" presId="urn:microsoft.com/office/officeart/2005/8/layout/vList4"/>
    <dgm:cxn modelId="{AEB257D3-61A7-4540-8C83-9032FDA52120}" type="presParOf" srcId="{C308B76E-61C6-4081-8909-45A3D5BCDA69}" destId="{AEF37E61-3D54-4674-B67F-03D15E58973A}" srcOrd="0" destOrd="0" presId="urn:microsoft.com/office/officeart/2005/8/layout/vList4"/>
    <dgm:cxn modelId="{EDBFC749-6F6B-41D2-B803-E251C8564244}" type="presParOf" srcId="{C308B76E-61C6-4081-8909-45A3D5BCDA69}" destId="{7230D19A-379C-4C12-96B1-95F40DF38D6D}" srcOrd="1" destOrd="0" presId="urn:microsoft.com/office/officeart/2005/8/layout/vList4"/>
    <dgm:cxn modelId="{14B479BF-7CC6-4FBB-9B87-DB60E853DD4F}" type="presParOf" srcId="{C308B76E-61C6-4081-8909-45A3D5BCDA69}" destId="{74262BB8-F4DD-488A-BF03-5FC182E246D8}" srcOrd="2" destOrd="0" presId="urn:microsoft.com/office/officeart/2005/8/layout/vList4"/>
    <dgm:cxn modelId="{14693989-FB13-4453-8CCE-B2C6452BFFA3}" type="presParOf" srcId="{6414832F-61C8-4DC3-8F8C-163C8AE25639}" destId="{F6EAF38D-F1A3-4C1B-91DA-24B8CE0C4BEC}" srcOrd="3" destOrd="0" presId="urn:microsoft.com/office/officeart/2005/8/layout/vList4"/>
    <dgm:cxn modelId="{5AF2B548-4237-41FB-ADF0-1A50EC997355}" type="presParOf" srcId="{6414832F-61C8-4DC3-8F8C-163C8AE25639}" destId="{29F08A77-FF97-48CC-88CC-038D05F02179}" srcOrd="4" destOrd="0" presId="urn:microsoft.com/office/officeart/2005/8/layout/vList4"/>
    <dgm:cxn modelId="{F5F3FE34-D984-4519-9B0A-57C22D2D8E2D}" type="presParOf" srcId="{29F08A77-FF97-48CC-88CC-038D05F02179}" destId="{44846B1E-5139-4865-A08A-B1B2FEDE04B7}" srcOrd="0" destOrd="0" presId="urn:microsoft.com/office/officeart/2005/8/layout/vList4"/>
    <dgm:cxn modelId="{ED2A7BB8-B1B8-45A1-B953-AD2BE2E1706D}" type="presParOf" srcId="{29F08A77-FF97-48CC-88CC-038D05F02179}" destId="{8979CCB9-7472-4761-AEF3-275A27E762A7}" srcOrd="1" destOrd="0" presId="urn:microsoft.com/office/officeart/2005/8/layout/vList4"/>
    <dgm:cxn modelId="{81686467-D7FF-461D-B886-83C92F40F90F}" type="presParOf" srcId="{29F08A77-FF97-48CC-88CC-038D05F02179}" destId="{594F6F91-546D-45C8-8FEF-29E9BCCA5B7C}" srcOrd="2" destOrd="0" presId="urn:microsoft.com/office/officeart/2005/8/layout/vList4"/>
    <dgm:cxn modelId="{1CCA8D3B-3095-4253-9898-1A057B115999}" type="presParOf" srcId="{6414832F-61C8-4DC3-8F8C-163C8AE25639}" destId="{42E7069E-A15D-4A93-859B-5A73FC97D222}" srcOrd="5" destOrd="0" presId="urn:microsoft.com/office/officeart/2005/8/layout/vList4"/>
    <dgm:cxn modelId="{A3000072-D2FE-4BCF-9193-EE1681857884}" type="presParOf" srcId="{6414832F-61C8-4DC3-8F8C-163C8AE25639}" destId="{A3B1C3DA-4106-4AB3-9F6A-C059CB3A2E19}" srcOrd="6" destOrd="0" presId="urn:microsoft.com/office/officeart/2005/8/layout/vList4"/>
    <dgm:cxn modelId="{EE604A15-3671-4796-928C-C5D3D8BC0C96}" type="presParOf" srcId="{A3B1C3DA-4106-4AB3-9F6A-C059CB3A2E19}" destId="{0DC002F6-BF8A-4B74-91C0-C73F37EB242F}" srcOrd="0" destOrd="0" presId="urn:microsoft.com/office/officeart/2005/8/layout/vList4"/>
    <dgm:cxn modelId="{7A0CAD7F-8046-4223-8115-5566645F9D20}" type="presParOf" srcId="{A3B1C3DA-4106-4AB3-9F6A-C059CB3A2E19}" destId="{78DE9785-F29F-4BB0-8DB2-C53AF373E177}" srcOrd="1" destOrd="0" presId="urn:microsoft.com/office/officeart/2005/8/layout/vList4"/>
    <dgm:cxn modelId="{EB7D4996-7926-490A-9BFC-3AD99C889FD3}" type="presParOf" srcId="{A3B1C3DA-4106-4AB3-9F6A-C059CB3A2E19}" destId="{B625A385-6500-4E44-865C-717C02A5E8E9}" srcOrd="2" destOrd="0" presId="urn:microsoft.com/office/officeart/2005/8/layout/vList4"/>
    <dgm:cxn modelId="{30D7A24B-29E5-472F-930A-32D8F3CBA106}" type="presParOf" srcId="{6414832F-61C8-4DC3-8F8C-163C8AE25639}" destId="{B840328B-1684-4E94-B539-B7B5A71C239E}" srcOrd="7" destOrd="0" presId="urn:microsoft.com/office/officeart/2005/8/layout/vList4"/>
    <dgm:cxn modelId="{5BB994DD-019A-4845-A79D-9A59F060DD19}" type="presParOf" srcId="{6414832F-61C8-4DC3-8F8C-163C8AE25639}" destId="{C917B131-9D32-4688-A29C-277ACF9A3467}" srcOrd="8" destOrd="0" presId="urn:microsoft.com/office/officeart/2005/8/layout/vList4"/>
    <dgm:cxn modelId="{A07A6357-9B9E-4BD4-9031-0B27F4A6DE69}" type="presParOf" srcId="{C917B131-9D32-4688-A29C-277ACF9A3467}" destId="{0B636BC6-6BD7-44FF-8288-9588A30E2C37}" srcOrd="0" destOrd="0" presId="urn:microsoft.com/office/officeart/2005/8/layout/vList4"/>
    <dgm:cxn modelId="{CA125B4C-8CF0-44C2-84B8-2C72ADF15B3E}" type="presParOf" srcId="{C917B131-9D32-4688-A29C-277ACF9A3467}" destId="{20206482-170D-46A6-AFB9-CD448C6D79D8}" srcOrd="1" destOrd="0" presId="urn:microsoft.com/office/officeart/2005/8/layout/vList4"/>
    <dgm:cxn modelId="{6D82A42B-7863-40B0-93BE-74FD9ED4C0BC}" type="presParOf" srcId="{C917B131-9D32-4688-A29C-277ACF9A3467}" destId="{DC5564CC-3B88-4116-90BE-76DE293B3E1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B06F9A-E6C8-4383-B7AE-AD2A190D89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194846D-970B-4F05-908C-BB7E27A7E451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en-US" sz="1600" b="1" noProof="0" dirty="0"/>
            <a:t>CUSTOMS CLEARANCE AND SECURITY CHECKS</a:t>
          </a:r>
          <a:endParaRPr lang="en-US" sz="1600" noProof="0" dirty="0"/>
        </a:p>
      </dgm:t>
    </dgm:pt>
    <dgm:pt modelId="{66B476F1-18E1-49E7-B670-CFB70B306E99}" type="parTrans" cxnId="{77946E59-F195-4314-B721-9F6B92C3A98D}">
      <dgm:prSet/>
      <dgm:spPr/>
      <dgm:t>
        <a:bodyPr/>
        <a:lstStyle/>
        <a:p>
          <a:endParaRPr lang="en-US" noProof="0" dirty="0"/>
        </a:p>
      </dgm:t>
    </dgm:pt>
    <dgm:pt modelId="{C45EEEA0-A377-4B8C-848E-6BEC718DC4C0}" type="sibTrans" cxnId="{77946E59-F195-4314-B721-9F6B92C3A98D}">
      <dgm:prSet/>
      <dgm:spPr/>
      <dgm:t>
        <a:bodyPr/>
        <a:lstStyle/>
        <a:p>
          <a:endParaRPr lang="en-US" noProof="0" dirty="0"/>
        </a:p>
      </dgm:t>
    </dgm:pt>
    <dgm:pt modelId="{E029BFB9-EDBA-4D16-8AB9-04D04D820182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200" noProof="0" dirty="0"/>
            <a:t>Security scans and compliance checks</a:t>
          </a:r>
        </a:p>
      </dgm:t>
    </dgm:pt>
    <dgm:pt modelId="{C77D2BE7-13FB-48B8-812A-973042D78E19}" type="parTrans" cxnId="{560F9E7A-8A20-4EC1-8E64-7263471CC90F}">
      <dgm:prSet/>
      <dgm:spPr/>
      <dgm:t>
        <a:bodyPr/>
        <a:lstStyle/>
        <a:p>
          <a:endParaRPr lang="en-US" noProof="0" dirty="0"/>
        </a:p>
      </dgm:t>
    </dgm:pt>
    <dgm:pt modelId="{C82785A8-D740-4262-A301-21F46B7BEA70}" type="sibTrans" cxnId="{560F9E7A-8A20-4EC1-8E64-7263471CC90F}">
      <dgm:prSet/>
      <dgm:spPr/>
      <dgm:t>
        <a:bodyPr/>
        <a:lstStyle/>
        <a:p>
          <a:endParaRPr lang="en-US" noProof="0" dirty="0"/>
        </a:p>
      </dgm:t>
    </dgm:pt>
    <dgm:pt modelId="{107D718A-26EE-4C90-8B40-CD13D2E23159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en-US" sz="1600" b="1" noProof="0" dirty="0"/>
            <a:t>REPORTING</a:t>
          </a:r>
          <a:endParaRPr lang="en-US" sz="1600" noProof="0" dirty="0"/>
        </a:p>
      </dgm:t>
    </dgm:pt>
    <dgm:pt modelId="{743BE66A-9B38-482B-A4DB-9C0CFBCF4E83}" type="parTrans" cxnId="{7EE1EB22-92BA-40FC-AF81-C45711C546CF}">
      <dgm:prSet/>
      <dgm:spPr/>
      <dgm:t>
        <a:bodyPr/>
        <a:lstStyle/>
        <a:p>
          <a:endParaRPr lang="en-US" noProof="0" dirty="0"/>
        </a:p>
      </dgm:t>
    </dgm:pt>
    <dgm:pt modelId="{643B0334-99F2-4B56-899B-DC19F7A39CA6}" type="sibTrans" cxnId="{7EE1EB22-92BA-40FC-AF81-C45711C546CF}">
      <dgm:prSet/>
      <dgm:spPr/>
      <dgm:t>
        <a:bodyPr/>
        <a:lstStyle/>
        <a:p>
          <a:endParaRPr lang="en-US" noProof="0" dirty="0"/>
        </a:p>
      </dgm:t>
    </dgm:pt>
    <dgm:pt modelId="{BFBB5AAE-E550-4893-A9BD-0405707FC049}">
      <dgm:prSet phldrT="[Text]" custT="1"/>
      <dgm:spPr/>
      <dgm:t>
        <a:bodyPr/>
        <a:lstStyle/>
        <a:p>
          <a:r>
            <a:rPr lang="en-US" sz="1200" noProof="0" dirty="0"/>
            <a:t>Weekly or monthly activity reports</a:t>
          </a:r>
        </a:p>
      </dgm:t>
    </dgm:pt>
    <dgm:pt modelId="{64D6E49C-80C7-4FC0-93BA-62FEDD5360BE}" type="parTrans" cxnId="{E3D305D0-BF93-4428-B8BF-4E7DB4E5960D}">
      <dgm:prSet/>
      <dgm:spPr/>
      <dgm:t>
        <a:bodyPr/>
        <a:lstStyle/>
        <a:p>
          <a:endParaRPr lang="en-US" noProof="0" dirty="0"/>
        </a:p>
      </dgm:t>
    </dgm:pt>
    <dgm:pt modelId="{ACEAD9F3-BD44-434F-9C5C-D862B31D92F2}" type="sibTrans" cxnId="{E3D305D0-BF93-4428-B8BF-4E7DB4E5960D}">
      <dgm:prSet/>
      <dgm:spPr/>
      <dgm:t>
        <a:bodyPr/>
        <a:lstStyle/>
        <a:p>
          <a:endParaRPr lang="en-US" noProof="0" dirty="0"/>
        </a:p>
      </dgm:t>
    </dgm:pt>
    <dgm:pt modelId="{EB12AE1E-90B3-4AEE-A37C-81BF16EFE02D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en-US" sz="1600" b="1" noProof="0" dirty="0"/>
            <a:t>ORDER MANAGEMENT / DOCUMENT MANAGEMENT</a:t>
          </a:r>
          <a:endParaRPr lang="en-US" sz="1600" noProof="0" dirty="0"/>
        </a:p>
      </dgm:t>
    </dgm:pt>
    <dgm:pt modelId="{B0FD2A5F-6A05-4DD5-A91D-389B279850FF}" type="parTrans" cxnId="{4F3424A6-D81E-4F8C-8718-307C94176852}">
      <dgm:prSet/>
      <dgm:spPr/>
      <dgm:t>
        <a:bodyPr/>
        <a:lstStyle/>
        <a:p>
          <a:endParaRPr lang="en-US" noProof="0" dirty="0"/>
        </a:p>
      </dgm:t>
    </dgm:pt>
    <dgm:pt modelId="{76538251-FA6D-4146-9C34-9519E918A6FD}" type="sibTrans" cxnId="{4F3424A6-D81E-4F8C-8718-307C94176852}">
      <dgm:prSet/>
      <dgm:spPr/>
      <dgm:t>
        <a:bodyPr/>
        <a:lstStyle/>
        <a:p>
          <a:endParaRPr lang="en-US" noProof="0" dirty="0"/>
        </a:p>
      </dgm:t>
    </dgm:pt>
    <dgm:pt modelId="{A2EC29C8-25CF-41E2-B662-F10E8B113310}">
      <dgm:prSet phldrT="[Text]" custT="1"/>
      <dgm:spPr/>
      <dgm:t>
        <a:bodyPr/>
        <a:lstStyle/>
        <a:p>
          <a:r>
            <a:rPr lang="en-US" sz="1200" noProof="0" dirty="0"/>
            <a:t>Order management along the entire supply chain (end-to-end service)</a:t>
          </a:r>
        </a:p>
      </dgm:t>
    </dgm:pt>
    <dgm:pt modelId="{F85C86F9-CD71-404E-B829-CEC479CF5904}" type="parTrans" cxnId="{02AE478B-6158-4E65-81FD-9CC9DAF5EC16}">
      <dgm:prSet/>
      <dgm:spPr/>
      <dgm:t>
        <a:bodyPr/>
        <a:lstStyle/>
        <a:p>
          <a:endParaRPr lang="en-US" noProof="0" dirty="0"/>
        </a:p>
      </dgm:t>
    </dgm:pt>
    <dgm:pt modelId="{8DB171AF-D54B-41D8-80E5-CC8646248C7F}" type="sibTrans" cxnId="{02AE478B-6158-4E65-81FD-9CC9DAF5EC16}">
      <dgm:prSet/>
      <dgm:spPr/>
      <dgm:t>
        <a:bodyPr/>
        <a:lstStyle/>
        <a:p>
          <a:endParaRPr lang="en-US" noProof="0" dirty="0"/>
        </a:p>
      </dgm:t>
    </dgm:pt>
    <dgm:pt modelId="{49FD5855-4DC5-4630-8125-F9816D6043DF}">
      <dgm:prSet custT="1"/>
      <dgm:spPr>
        <a:solidFill>
          <a:schemeClr val="bg2"/>
        </a:solidFill>
      </dgm:spPr>
      <dgm:t>
        <a:bodyPr/>
        <a:lstStyle/>
        <a:p>
          <a:endParaRPr lang="en-US" sz="1200" noProof="0" dirty="0"/>
        </a:p>
      </dgm:t>
    </dgm:pt>
    <dgm:pt modelId="{ACA8A4EB-D33A-497A-A16C-AA392B3FFD94}" type="parTrans" cxnId="{83A02CC5-9440-4FFD-B1E0-B4CB5CA13AB4}">
      <dgm:prSet/>
      <dgm:spPr/>
      <dgm:t>
        <a:bodyPr/>
        <a:lstStyle/>
        <a:p>
          <a:endParaRPr lang="en-US" noProof="0" dirty="0"/>
        </a:p>
      </dgm:t>
    </dgm:pt>
    <dgm:pt modelId="{9AB5E6A6-66C6-41C9-B82D-54F40004000E}" type="sibTrans" cxnId="{83A02CC5-9440-4FFD-B1E0-B4CB5CA13AB4}">
      <dgm:prSet/>
      <dgm:spPr/>
      <dgm:t>
        <a:bodyPr/>
        <a:lstStyle/>
        <a:p>
          <a:endParaRPr lang="en-US" noProof="0" dirty="0"/>
        </a:p>
      </dgm:t>
    </dgm:pt>
    <dgm:pt modelId="{71F4C199-742B-4F72-8871-DABD12D6FAC9}">
      <dgm:prSet custT="1"/>
      <dgm:spPr/>
      <dgm:t>
        <a:bodyPr/>
        <a:lstStyle/>
        <a:p>
          <a:endParaRPr lang="en-US" sz="1200" noProof="0" dirty="0"/>
        </a:p>
      </dgm:t>
    </dgm:pt>
    <dgm:pt modelId="{CCADD089-78B8-4C8A-92F1-E1DA1898AA63}" type="parTrans" cxnId="{91C9EE13-BA30-4BAA-8F05-07D61D332D67}">
      <dgm:prSet/>
      <dgm:spPr/>
      <dgm:t>
        <a:bodyPr/>
        <a:lstStyle/>
        <a:p>
          <a:endParaRPr lang="en-US" noProof="0" dirty="0"/>
        </a:p>
      </dgm:t>
    </dgm:pt>
    <dgm:pt modelId="{99B935F3-916D-4DAB-909E-2416005EE719}" type="sibTrans" cxnId="{91C9EE13-BA30-4BAA-8F05-07D61D332D67}">
      <dgm:prSet/>
      <dgm:spPr/>
      <dgm:t>
        <a:bodyPr/>
        <a:lstStyle/>
        <a:p>
          <a:endParaRPr lang="en-US" noProof="0" dirty="0"/>
        </a:p>
      </dgm:t>
    </dgm:pt>
    <dgm:pt modelId="{E1A2F933-17EB-45E1-A3E7-502978F7FD82}">
      <dgm:prSet custT="1"/>
      <dgm:spPr/>
      <dgm:t>
        <a:bodyPr/>
        <a:lstStyle/>
        <a:p>
          <a:r>
            <a:rPr lang="en-US" sz="1200" noProof="0" dirty="0"/>
            <a:t>Electronic import and export processing through interfaces to all common ones</a:t>
          </a:r>
        </a:p>
      </dgm:t>
    </dgm:pt>
    <dgm:pt modelId="{C5DEFD72-58EF-449A-9475-3841A81B1A02}" type="parTrans" cxnId="{54C8E1EC-3228-4D7B-B24E-964D143A49CB}">
      <dgm:prSet/>
      <dgm:spPr/>
      <dgm:t>
        <a:bodyPr/>
        <a:lstStyle/>
        <a:p>
          <a:endParaRPr lang="en-US" noProof="0" dirty="0"/>
        </a:p>
      </dgm:t>
    </dgm:pt>
    <dgm:pt modelId="{0E7890DA-EC08-462C-B3A9-50061D275B2C}" type="sibTrans" cxnId="{54C8E1EC-3228-4D7B-B24E-964D143A49CB}">
      <dgm:prSet/>
      <dgm:spPr/>
      <dgm:t>
        <a:bodyPr/>
        <a:lstStyle/>
        <a:p>
          <a:endParaRPr lang="en-US" noProof="0" dirty="0"/>
        </a:p>
      </dgm:t>
    </dgm:pt>
    <dgm:pt modelId="{7314F7AA-DD31-48FD-B5CB-9EE23D2DD3B8}">
      <dgm:prSet custT="1"/>
      <dgm:spPr/>
      <dgm:t>
        <a:bodyPr/>
        <a:lstStyle/>
        <a:p>
          <a:r>
            <a:rPr lang="en-US" sz="1200" noProof="0" dirty="0"/>
            <a:t>Customs clearance systems (ATLAS and AES)</a:t>
          </a:r>
        </a:p>
      </dgm:t>
    </dgm:pt>
    <dgm:pt modelId="{7793AAC9-9A65-40C1-B52F-FFF81FA2B046}" type="parTrans" cxnId="{AB0B6EF7-2B0C-4C85-9611-51EBFB309663}">
      <dgm:prSet/>
      <dgm:spPr/>
      <dgm:t>
        <a:bodyPr/>
        <a:lstStyle/>
        <a:p>
          <a:endParaRPr lang="en-US" noProof="0" dirty="0"/>
        </a:p>
      </dgm:t>
    </dgm:pt>
    <dgm:pt modelId="{FDF88C2B-1C57-456E-A27E-9C9AF65D9BF3}" type="sibTrans" cxnId="{AB0B6EF7-2B0C-4C85-9611-51EBFB309663}">
      <dgm:prSet/>
      <dgm:spPr/>
      <dgm:t>
        <a:bodyPr/>
        <a:lstStyle/>
        <a:p>
          <a:endParaRPr lang="en-US" noProof="0" dirty="0"/>
        </a:p>
      </dgm:t>
    </dgm:pt>
    <dgm:pt modelId="{2B611E4E-AE8E-47DF-9197-8372C884B844}">
      <dgm:prSet custT="1"/>
      <dgm:spPr/>
      <dgm:t>
        <a:bodyPr/>
        <a:lstStyle/>
        <a:p>
          <a:r>
            <a:rPr lang="en-US" sz="1200" noProof="0" dirty="0"/>
            <a:t>Reporting on specific key figures (KPIs)</a:t>
          </a:r>
        </a:p>
      </dgm:t>
    </dgm:pt>
    <dgm:pt modelId="{04C03555-BCD5-488D-A6B2-4E07FA233AFA}" type="parTrans" cxnId="{FE2595BD-790B-40F3-93CF-032DD1A3317E}">
      <dgm:prSet/>
      <dgm:spPr/>
      <dgm:t>
        <a:bodyPr/>
        <a:lstStyle/>
        <a:p>
          <a:endParaRPr lang="en-US" noProof="0" dirty="0"/>
        </a:p>
      </dgm:t>
    </dgm:pt>
    <dgm:pt modelId="{403C0360-3FB8-4B9F-BA73-5981B50EE1D1}" type="sibTrans" cxnId="{FE2595BD-790B-40F3-93CF-032DD1A3317E}">
      <dgm:prSet/>
      <dgm:spPr/>
      <dgm:t>
        <a:bodyPr/>
        <a:lstStyle/>
        <a:p>
          <a:endParaRPr lang="en-US" noProof="0" dirty="0"/>
        </a:p>
      </dgm:t>
    </dgm:pt>
    <dgm:pt modelId="{7996C8AD-319D-4612-A07A-1FBC73393080}">
      <dgm:prSet custT="1"/>
      <dgm:spPr/>
      <dgm:t>
        <a:bodyPr/>
        <a:lstStyle/>
        <a:p>
          <a:r>
            <a:rPr lang="en-US" sz="1200" noProof="0" dirty="0"/>
            <a:t>Electronic documentation system</a:t>
          </a:r>
        </a:p>
      </dgm:t>
    </dgm:pt>
    <dgm:pt modelId="{E89A4B0D-D491-4A41-B083-E271DDF711A3}" type="parTrans" cxnId="{92FDBA39-DBE6-4A01-A23C-31D2946ABADE}">
      <dgm:prSet/>
      <dgm:spPr/>
      <dgm:t>
        <a:bodyPr/>
        <a:lstStyle/>
        <a:p>
          <a:endParaRPr lang="en-US" noProof="0" dirty="0"/>
        </a:p>
      </dgm:t>
    </dgm:pt>
    <dgm:pt modelId="{955A7FCA-3556-42C1-9909-BC860BA1FDBF}" type="sibTrans" cxnId="{92FDBA39-DBE6-4A01-A23C-31D2946ABADE}">
      <dgm:prSet/>
      <dgm:spPr/>
      <dgm:t>
        <a:bodyPr/>
        <a:lstStyle/>
        <a:p>
          <a:endParaRPr lang="en-US" noProof="0" dirty="0"/>
        </a:p>
      </dgm:t>
    </dgm:pt>
    <dgm:pt modelId="{99BD9506-C860-4395-85F0-7E61A49979FC}">
      <dgm:prSet custT="1"/>
      <dgm:spPr/>
      <dgm:t>
        <a:bodyPr/>
        <a:lstStyle/>
        <a:p>
          <a:r>
            <a:rPr lang="en-US" sz="1200" noProof="0" dirty="0"/>
            <a:t>Purchase Order Management (POM) system</a:t>
          </a:r>
        </a:p>
      </dgm:t>
    </dgm:pt>
    <dgm:pt modelId="{FC4FCAA4-B038-4B0D-8908-84E0CC0EE41E}" type="parTrans" cxnId="{E621AC0C-7331-4D97-8468-387957B5075A}">
      <dgm:prSet/>
      <dgm:spPr/>
      <dgm:t>
        <a:bodyPr/>
        <a:lstStyle/>
        <a:p>
          <a:endParaRPr lang="en-US" noProof="0" dirty="0"/>
        </a:p>
      </dgm:t>
    </dgm:pt>
    <dgm:pt modelId="{ABB90D97-B435-4DEA-976C-172856F9201E}" type="sibTrans" cxnId="{E621AC0C-7331-4D97-8468-387957B5075A}">
      <dgm:prSet/>
      <dgm:spPr/>
      <dgm:t>
        <a:bodyPr/>
        <a:lstStyle/>
        <a:p>
          <a:endParaRPr lang="en-US" noProof="0" dirty="0"/>
        </a:p>
      </dgm:t>
    </dgm:pt>
    <dgm:pt modelId="{FCE06D8A-8AB4-4BF3-9205-6F933959C02E}">
      <dgm:prSet phldrT="[Text]" custT="1"/>
      <dgm:spPr/>
      <dgm:t>
        <a:bodyPr/>
        <a:lstStyle/>
        <a:p>
          <a:endParaRPr lang="en-US" sz="1200" noProof="0" dirty="0"/>
        </a:p>
      </dgm:t>
    </dgm:pt>
    <dgm:pt modelId="{3427AEAB-41B8-44CB-ACD0-F4A17F2D00AC}" type="parTrans" cxnId="{288E4801-1BA3-4EBF-9C30-D6F184C83B30}">
      <dgm:prSet/>
      <dgm:spPr/>
      <dgm:t>
        <a:bodyPr/>
        <a:lstStyle/>
        <a:p>
          <a:endParaRPr lang="en-US" noProof="0" dirty="0"/>
        </a:p>
      </dgm:t>
    </dgm:pt>
    <dgm:pt modelId="{EF325788-515D-4737-8231-844A9B89127F}" type="sibTrans" cxnId="{288E4801-1BA3-4EBF-9C30-D6F184C83B30}">
      <dgm:prSet/>
      <dgm:spPr/>
      <dgm:t>
        <a:bodyPr/>
        <a:lstStyle/>
        <a:p>
          <a:endParaRPr lang="en-US" noProof="0" dirty="0"/>
        </a:p>
      </dgm:t>
    </dgm:pt>
    <dgm:pt modelId="{61AB2793-6C7D-497D-B3A4-2B3E44DFAA97}" type="pres">
      <dgm:prSet presAssocID="{79B06F9A-E6C8-4383-B7AE-AD2A190D8961}" presName="linear" presStyleCnt="0">
        <dgm:presLayoutVars>
          <dgm:animLvl val="lvl"/>
          <dgm:resizeHandles val="exact"/>
        </dgm:presLayoutVars>
      </dgm:prSet>
      <dgm:spPr/>
    </dgm:pt>
    <dgm:pt modelId="{EBFCDF51-3CBF-406E-89EA-A0FAC69890B4}" type="pres">
      <dgm:prSet presAssocID="{D194846D-970B-4F05-908C-BB7E27A7E451}" presName="parentText" presStyleLbl="node1" presStyleIdx="0" presStyleCnt="3" custLinFactNeighborY="-4064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8250DD4-B46E-43DA-8546-203368965436}" type="pres">
      <dgm:prSet presAssocID="{D194846D-970B-4F05-908C-BB7E27A7E451}" presName="childText" presStyleLbl="revTx" presStyleIdx="0" presStyleCnt="3" custLinFactNeighborY="9143">
        <dgm:presLayoutVars>
          <dgm:bulletEnabled val="1"/>
        </dgm:presLayoutVars>
      </dgm:prSet>
      <dgm:spPr/>
    </dgm:pt>
    <dgm:pt modelId="{84F5CF9C-E0A3-4157-A4C2-C5EC3BA44170}" type="pres">
      <dgm:prSet presAssocID="{107D718A-26EE-4C90-8B40-CD13D2E23159}" presName="parentText" presStyleLbl="node1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FF09C959-8642-4156-9F17-1991915BA0A4}" type="pres">
      <dgm:prSet presAssocID="{107D718A-26EE-4C90-8B40-CD13D2E23159}" presName="childText" presStyleLbl="revTx" presStyleIdx="1" presStyleCnt="3" custLinFactNeighborY="3918">
        <dgm:presLayoutVars>
          <dgm:bulletEnabled val="1"/>
        </dgm:presLayoutVars>
      </dgm:prSet>
      <dgm:spPr/>
    </dgm:pt>
    <dgm:pt modelId="{43D6A711-05A4-4BC9-948D-B8F71FBD1060}" type="pres">
      <dgm:prSet presAssocID="{EB12AE1E-90B3-4AEE-A37C-81BF16EFE02D}" presName="parentText" presStyleLbl="node1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C856148-4B63-4CEB-B7B1-BC01BDB88522}" type="pres">
      <dgm:prSet presAssocID="{EB12AE1E-90B3-4AEE-A37C-81BF16EFE02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88E4801-1BA3-4EBF-9C30-D6F184C83B30}" srcId="{EB12AE1E-90B3-4AEE-A37C-81BF16EFE02D}" destId="{FCE06D8A-8AB4-4BF3-9205-6F933959C02E}" srcOrd="0" destOrd="0" parTransId="{3427AEAB-41B8-44CB-ACD0-F4A17F2D00AC}" sibTransId="{EF325788-515D-4737-8231-844A9B89127F}"/>
    <dgm:cxn modelId="{E621AC0C-7331-4D97-8468-387957B5075A}" srcId="{EB12AE1E-90B3-4AEE-A37C-81BF16EFE02D}" destId="{99BD9506-C860-4395-85F0-7E61A49979FC}" srcOrd="3" destOrd="0" parTransId="{FC4FCAA4-B038-4B0D-8908-84E0CC0EE41E}" sibTransId="{ABB90D97-B435-4DEA-976C-172856F9201E}"/>
    <dgm:cxn modelId="{91C9EE13-BA30-4BAA-8F05-07D61D332D67}" srcId="{EB12AE1E-90B3-4AEE-A37C-81BF16EFE02D}" destId="{71F4C199-742B-4F72-8871-DABD12D6FAC9}" srcOrd="4" destOrd="0" parTransId="{CCADD089-78B8-4C8A-92F1-E1DA1898AA63}" sibTransId="{99B935F3-916D-4DAB-909E-2416005EE719}"/>
    <dgm:cxn modelId="{D5F58C1D-D2DA-49DD-A659-CF3C3686FC58}" type="presOf" srcId="{E029BFB9-EDBA-4D16-8AB9-04D04D820182}" destId="{78250DD4-B46E-43DA-8546-203368965436}" srcOrd="0" destOrd="0" presId="urn:microsoft.com/office/officeart/2005/8/layout/vList2"/>
    <dgm:cxn modelId="{7EE1EB22-92BA-40FC-AF81-C45711C546CF}" srcId="{79B06F9A-E6C8-4383-B7AE-AD2A190D8961}" destId="{107D718A-26EE-4C90-8B40-CD13D2E23159}" srcOrd="1" destOrd="0" parTransId="{743BE66A-9B38-482B-A4DB-9C0CFBCF4E83}" sibTransId="{643B0334-99F2-4B56-899B-DC19F7A39CA6}"/>
    <dgm:cxn modelId="{9214DE36-4577-421A-9AF8-BBD9D96B6784}" type="presOf" srcId="{49FD5855-4DC5-4630-8125-F9816D6043DF}" destId="{78250DD4-B46E-43DA-8546-203368965436}" srcOrd="0" destOrd="3" presId="urn:microsoft.com/office/officeart/2005/8/layout/vList2"/>
    <dgm:cxn modelId="{92FDBA39-DBE6-4A01-A23C-31D2946ABADE}" srcId="{EB12AE1E-90B3-4AEE-A37C-81BF16EFE02D}" destId="{7996C8AD-319D-4612-A07A-1FBC73393080}" srcOrd="2" destOrd="0" parTransId="{E89A4B0D-D491-4A41-B083-E271DDF711A3}" sibTransId="{955A7FCA-3556-42C1-9909-BC860BA1FDBF}"/>
    <dgm:cxn modelId="{6753293C-E7E7-4B90-9DB4-44113A4EFBA2}" type="presOf" srcId="{99BD9506-C860-4395-85F0-7E61A49979FC}" destId="{9C856148-4B63-4CEB-B7B1-BC01BDB88522}" srcOrd="0" destOrd="3" presId="urn:microsoft.com/office/officeart/2005/8/layout/vList2"/>
    <dgm:cxn modelId="{86591640-E1D5-4FD2-9ACE-7BA4871C4AE6}" type="presOf" srcId="{EB12AE1E-90B3-4AEE-A37C-81BF16EFE02D}" destId="{43D6A711-05A4-4BC9-948D-B8F71FBD1060}" srcOrd="0" destOrd="0" presId="urn:microsoft.com/office/officeart/2005/8/layout/vList2"/>
    <dgm:cxn modelId="{F995EA41-3D33-41A4-BC59-3508FB9399AB}" type="presOf" srcId="{E1A2F933-17EB-45E1-A3E7-502978F7FD82}" destId="{78250DD4-B46E-43DA-8546-203368965436}" srcOrd="0" destOrd="1" presId="urn:microsoft.com/office/officeart/2005/8/layout/vList2"/>
    <dgm:cxn modelId="{0AEFA862-8073-486E-961B-B759E0EF6A76}" type="presOf" srcId="{71F4C199-742B-4F72-8871-DABD12D6FAC9}" destId="{9C856148-4B63-4CEB-B7B1-BC01BDB88522}" srcOrd="0" destOrd="4" presId="urn:microsoft.com/office/officeart/2005/8/layout/vList2"/>
    <dgm:cxn modelId="{2108DB6B-895F-4D48-A90F-983271442076}" type="presOf" srcId="{107D718A-26EE-4C90-8B40-CD13D2E23159}" destId="{84F5CF9C-E0A3-4157-A4C2-C5EC3BA44170}" srcOrd="0" destOrd="0" presId="urn:microsoft.com/office/officeart/2005/8/layout/vList2"/>
    <dgm:cxn modelId="{E995F94E-139F-4AEB-AB4C-76C4E31AAA6D}" type="presOf" srcId="{2B611E4E-AE8E-47DF-9197-8372C884B844}" destId="{FF09C959-8642-4156-9F17-1991915BA0A4}" srcOrd="0" destOrd="1" presId="urn:microsoft.com/office/officeart/2005/8/layout/vList2"/>
    <dgm:cxn modelId="{82D8EC72-7DEC-4529-ABDC-86AD578F075D}" type="presOf" srcId="{FCE06D8A-8AB4-4BF3-9205-6F933959C02E}" destId="{9C856148-4B63-4CEB-B7B1-BC01BDB88522}" srcOrd="0" destOrd="0" presId="urn:microsoft.com/office/officeart/2005/8/layout/vList2"/>
    <dgm:cxn modelId="{77946E59-F195-4314-B721-9F6B92C3A98D}" srcId="{79B06F9A-E6C8-4383-B7AE-AD2A190D8961}" destId="{D194846D-970B-4F05-908C-BB7E27A7E451}" srcOrd="0" destOrd="0" parTransId="{66B476F1-18E1-49E7-B670-CFB70B306E99}" sibTransId="{C45EEEA0-A377-4B8C-848E-6BEC718DC4C0}"/>
    <dgm:cxn modelId="{560F9E7A-8A20-4EC1-8E64-7263471CC90F}" srcId="{D194846D-970B-4F05-908C-BB7E27A7E451}" destId="{E029BFB9-EDBA-4D16-8AB9-04D04D820182}" srcOrd="0" destOrd="0" parTransId="{C77D2BE7-13FB-48B8-812A-973042D78E19}" sibTransId="{C82785A8-D740-4262-A301-21F46B7BEA70}"/>
    <dgm:cxn modelId="{061CA787-5688-47C3-966B-995DC437BC1B}" type="presOf" srcId="{7996C8AD-319D-4612-A07A-1FBC73393080}" destId="{9C856148-4B63-4CEB-B7B1-BC01BDB88522}" srcOrd="0" destOrd="2" presId="urn:microsoft.com/office/officeart/2005/8/layout/vList2"/>
    <dgm:cxn modelId="{501BC487-CF33-467D-A236-1C3CBF67C860}" type="presOf" srcId="{79B06F9A-E6C8-4383-B7AE-AD2A190D8961}" destId="{61AB2793-6C7D-497D-B3A4-2B3E44DFAA97}" srcOrd="0" destOrd="0" presId="urn:microsoft.com/office/officeart/2005/8/layout/vList2"/>
    <dgm:cxn modelId="{02AE478B-6158-4E65-81FD-9CC9DAF5EC16}" srcId="{EB12AE1E-90B3-4AEE-A37C-81BF16EFE02D}" destId="{A2EC29C8-25CF-41E2-B662-F10E8B113310}" srcOrd="1" destOrd="0" parTransId="{F85C86F9-CD71-404E-B829-CEC479CF5904}" sibTransId="{8DB171AF-D54B-41D8-80E5-CC8646248C7F}"/>
    <dgm:cxn modelId="{9656F9A1-D548-4C5A-B451-FDDEC9107521}" type="presOf" srcId="{A2EC29C8-25CF-41E2-B662-F10E8B113310}" destId="{9C856148-4B63-4CEB-B7B1-BC01BDB88522}" srcOrd="0" destOrd="1" presId="urn:microsoft.com/office/officeart/2005/8/layout/vList2"/>
    <dgm:cxn modelId="{4F3424A6-D81E-4F8C-8718-307C94176852}" srcId="{79B06F9A-E6C8-4383-B7AE-AD2A190D8961}" destId="{EB12AE1E-90B3-4AEE-A37C-81BF16EFE02D}" srcOrd="2" destOrd="0" parTransId="{B0FD2A5F-6A05-4DD5-A91D-389B279850FF}" sibTransId="{76538251-FA6D-4146-9C34-9519E918A6FD}"/>
    <dgm:cxn modelId="{7725B9AD-5E7F-4AA0-8F84-2F725EA2691E}" type="presOf" srcId="{BFBB5AAE-E550-4893-A9BD-0405707FC049}" destId="{FF09C959-8642-4156-9F17-1991915BA0A4}" srcOrd="0" destOrd="0" presId="urn:microsoft.com/office/officeart/2005/8/layout/vList2"/>
    <dgm:cxn modelId="{15BD9DAE-86F2-4C80-9FF3-EE46AD84090E}" type="presOf" srcId="{7314F7AA-DD31-48FD-B5CB-9EE23D2DD3B8}" destId="{78250DD4-B46E-43DA-8546-203368965436}" srcOrd="0" destOrd="2" presId="urn:microsoft.com/office/officeart/2005/8/layout/vList2"/>
    <dgm:cxn modelId="{FE2595BD-790B-40F3-93CF-032DD1A3317E}" srcId="{107D718A-26EE-4C90-8B40-CD13D2E23159}" destId="{2B611E4E-AE8E-47DF-9197-8372C884B844}" srcOrd="1" destOrd="0" parTransId="{04C03555-BCD5-488D-A6B2-4E07FA233AFA}" sibTransId="{403C0360-3FB8-4B9F-BA73-5981B50EE1D1}"/>
    <dgm:cxn modelId="{83A02CC5-9440-4FFD-B1E0-B4CB5CA13AB4}" srcId="{D194846D-970B-4F05-908C-BB7E27A7E451}" destId="{49FD5855-4DC5-4630-8125-F9816D6043DF}" srcOrd="3" destOrd="0" parTransId="{ACA8A4EB-D33A-497A-A16C-AA392B3FFD94}" sibTransId="{9AB5E6A6-66C6-41C9-B82D-54F40004000E}"/>
    <dgm:cxn modelId="{D3EEE6C5-0643-4BE9-8D19-729521F3476F}" type="presOf" srcId="{D194846D-970B-4F05-908C-BB7E27A7E451}" destId="{EBFCDF51-3CBF-406E-89EA-A0FAC69890B4}" srcOrd="0" destOrd="0" presId="urn:microsoft.com/office/officeart/2005/8/layout/vList2"/>
    <dgm:cxn modelId="{E3D305D0-BF93-4428-B8BF-4E7DB4E5960D}" srcId="{107D718A-26EE-4C90-8B40-CD13D2E23159}" destId="{BFBB5AAE-E550-4893-A9BD-0405707FC049}" srcOrd="0" destOrd="0" parTransId="{64D6E49C-80C7-4FC0-93BA-62FEDD5360BE}" sibTransId="{ACEAD9F3-BD44-434F-9C5C-D862B31D92F2}"/>
    <dgm:cxn modelId="{54C8E1EC-3228-4D7B-B24E-964D143A49CB}" srcId="{D194846D-970B-4F05-908C-BB7E27A7E451}" destId="{E1A2F933-17EB-45E1-A3E7-502978F7FD82}" srcOrd="1" destOrd="0" parTransId="{C5DEFD72-58EF-449A-9475-3841A81B1A02}" sibTransId="{0E7890DA-EC08-462C-B3A9-50061D275B2C}"/>
    <dgm:cxn modelId="{AB0B6EF7-2B0C-4C85-9611-51EBFB309663}" srcId="{D194846D-970B-4F05-908C-BB7E27A7E451}" destId="{7314F7AA-DD31-48FD-B5CB-9EE23D2DD3B8}" srcOrd="2" destOrd="0" parTransId="{7793AAC9-9A65-40C1-B52F-FFF81FA2B046}" sibTransId="{FDF88C2B-1C57-456E-A27E-9C9AF65D9BF3}"/>
    <dgm:cxn modelId="{D981FA0A-2115-4A16-AC70-52DB7633CBFA}" type="presParOf" srcId="{61AB2793-6C7D-497D-B3A4-2B3E44DFAA97}" destId="{EBFCDF51-3CBF-406E-89EA-A0FAC69890B4}" srcOrd="0" destOrd="0" presId="urn:microsoft.com/office/officeart/2005/8/layout/vList2"/>
    <dgm:cxn modelId="{0D5D2A90-888F-405C-907E-67F6F5827588}" type="presParOf" srcId="{61AB2793-6C7D-497D-B3A4-2B3E44DFAA97}" destId="{78250DD4-B46E-43DA-8546-203368965436}" srcOrd="1" destOrd="0" presId="urn:microsoft.com/office/officeart/2005/8/layout/vList2"/>
    <dgm:cxn modelId="{2864546A-A3D5-4D1D-948A-78095BB06E14}" type="presParOf" srcId="{61AB2793-6C7D-497D-B3A4-2B3E44DFAA97}" destId="{84F5CF9C-E0A3-4157-A4C2-C5EC3BA44170}" srcOrd="2" destOrd="0" presId="urn:microsoft.com/office/officeart/2005/8/layout/vList2"/>
    <dgm:cxn modelId="{05C51972-B966-47FD-BEBC-BE95C611E30B}" type="presParOf" srcId="{61AB2793-6C7D-497D-B3A4-2B3E44DFAA97}" destId="{FF09C959-8642-4156-9F17-1991915BA0A4}" srcOrd="3" destOrd="0" presId="urn:microsoft.com/office/officeart/2005/8/layout/vList2"/>
    <dgm:cxn modelId="{A6A71B5C-4C71-44A1-B255-E698B86EEB74}" type="presParOf" srcId="{61AB2793-6C7D-497D-B3A4-2B3E44DFAA97}" destId="{43D6A711-05A4-4BC9-948D-B8F71FBD1060}" srcOrd="4" destOrd="0" presId="urn:microsoft.com/office/officeart/2005/8/layout/vList2"/>
    <dgm:cxn modelId="{5B288D31-4FB7-480C-BAC6-92FBF465A002}" type="presParOf" srcId="{61AB2793-6C7D-497D-B3A4-2B3E44DFAA97}" destId="{9C856148-4B63-4CEB-B7B1-BC01BDB88522}" srcOrd="5" destOrd="0" presId="urn:microsoft.com/office/officeart/2005/8/layout/vList2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83856-2C6D-4A4C-ADFF-2E00B6A6E736}">
      <dsp:nvSpPr>
        <dsp:cNvPr id="0" name=""/>
        <dsp:cNvSpPr/>
      </dsp:nvSpPr>
      <dsp:spPr>
        <a:xfrm>
          <a:off x="0" y="0"/>
          <a:ext cx="3814763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2"/>
              </a:solidFill>
            </a:rPr>
            <a:t>Staff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167</a:t>
          </a:r>
        </a:p>
      </dsp:txBody>
      <dsp:txXfrm>
        <a:off x="838160" y="0"/>
        <a:ext cx="2976602" cy="752078"/>
      </dsp:txXfrm>
    </dsp:sp>
    <dsp:sp modelId="{1A520884-098C-4A03-98D4-C331CE8C9514}">
      <dsp:nvSpPr>
        <dsp:cNvPr id="0" name=""/>
        <dsp:cNvSpPr/>
      </dsp:nvSpPr>
      <dsp:spPr>
        <a:xfrm>
          <a:off x="57827" y="179927"/>
          <a:ext cx="797712" cy="3922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0795" cap="flat" cmpd="sng" algn="ctr">
          <a:solidFill>
            <a:schemeClr val="bg1"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7E61-3D54-4674-B67F-03D15E58973A}">
      <dsp:nvSpPr>
        <dsp:cNvPr id="0" name=""/>
        <dsp:cNvSpPr/>
      </dsp:nvSpPr>
      <dsp:spPr>
        <a:xfrm>
          <a:off x="0" y="827285"/>
          <a:ext cx="3814763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2"/>
              </a:solidFill>
            </a:rPr>
            <a:t>Turnover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solidFill>
                <a:schemeClr val="tx2"/>
              </a:solidFill>
            </a:rPr>
            <a:t>146 million EUR</a:t>
          </a:r>
        </a:p>
      </dsp:txBody>
      <dsp:txXfrm>
        <a:off x="838160" y="827285"/>
        <a:ext cx="2976602" cy="752078"/>
      </dsp:txXfrm>
    </dsp:sp>
    <dsp:sp modelId="{7230D19A-379C-4C12-96B1-95F40DF38D6D}">
      <dsp:nvSpPr>
        <dsp:cNvPr id="0" name=""/>
        <dsp:cNvSpPr/>
      </dsp:nvSpPr>
      <dsp:spPr>
        <a:xfrm>
          <a:off x="1692385" y="219071"/>
          <a:ext cx="692501" cy="3391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46B1E-5139-4865-A08A-B1B2FEDE04B7}">
      <dsp:nvSpPr>
        <dsp:cNvPr id="0" name=""/>
        <dsp:cNvSpPr/>
      </dsp:nvSpPr>
      <dsp:spPr>
        <a:xfrm>
          <a:off x="0" y="1654571"/>
          <a:ext cx="3814763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</a:rPr>
            <a:t>Transport orders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44,000</a:t>
          </a:r>
        </a:p>
      </dsp:txBody>
      <dsp:txXfrm>
        <a:off x="838160" y="1654571"/>
        <a:ext cx="2976602" cy="752078"/>
      </dsp:txXfrm>
    </dsp:sp>
    <dsp:sp modelId="{8979CCB9-7472-4761-AEF3-275A27E762A7}">
      <dsp:nvSpPr>
        <dsp:cNvPr id="0" name=""/>
        <dsp:cNvSpPr/>
      </dsp:nvSpPr>
      <dsp:spPr>
        <a:xfrm>
          <a:off x="108224" y="1892610"/>
          <a:ext cx="696919" cy="2760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002F6-BF8A-4B74-91C0-C73F37EB242F}">
      <dsp:nvSpPr>
        <dsp:cNvPr id="0" name=""/>
        <dsp:cNvSpPr/>
      </dsp:nvSpPr>
      <dsp:spPr>
        <a:xfrm>
          <a:off x="0" y="2481857"/>
          <a:ext cx="3814763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</a:rPr>
            <a:t>Transported tonnage airfreight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13,000 t</a:t>
          </a:r>
        </a:p>
      </dsp:txBody>
      <dsp:txXfrm>
        <a:off x="838160" y="2481857"/>
        <a:ext cx="2976602" cy="752078"/>
      </dsp:txXfrm>
    </dsp:sp>
    <dsp:sp modelId="{78DE9785-F29F-4BB0-8DB2-C53AF373E177}">
      <dsp:nvSpPr>
        <dsp:cNvPr id="0" name=""/>
        <dsp:cNvSpPr/>
      </dsp:nvSpPr>
      <dsp:spPr>
        <a:xfrm>
          <a:off x="179480" y="2678685"/>
          <a:ext cx="554407" cy="3584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36BC6-6BD7-44FF-8288-9588A30E2C37}">
      <dsp:nvSpPr>
        <dsp:cNvPr id="0" name=""/>
        <dsp:cNvSpPr/>
      </dsp:nvSpPr>
      <dsp:spPr>
        <a:xfrm>
          <a:off x="0" y="3309143"/>
          <a:ext cx="3814763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</a:rPr>
            <a:t>Transported tonnage sea freight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solidFill>
                <a:schemeClr val="tx2"/>
              </a:solidFill>
            </a:rPr>
            <a:t>36,600 TEU, LCL 235,500 </a:t>
          </a:r>
          <a:r>
            <a:rPr lang="en-GB" sz="1400" kern="1200" noProof="0" dirty="0" err="1">
              <a:solidFill>
                <a:schemeClr val="tx2"/>
              </a:solidFill>
            </a:rPr>
            <a:t>cbm</a:t>
          </a:r>
          <a:endParaRPr lang="en-GB" sz="1400" kern="1200" noProof="0" dirty="0">
            <a:solidFill>
              <a:schemeClr val="tx2"/>
            </a:solidFill>
          </a:endParaRPr>
        </a:p>
      </dsp:txBody>
      <dsp:txXfrm>
        <a:off x="838160" y="3309143"/>
        <a:ext cx="2976602" cy="752078"/>
      </dsp:txXfrm>
    </dsp:sp>
    <dsp:sp modelId="{20206482-170D-46A6-AFB9-CD448C6D79D8}">
      <dsp:nvSpPr>
        <dsp:cNvPr id="0" name=""/>
        <dsp:cNvSpPr/>
      </dsp:nvSpPr>
      <dsp:spPr>
        <a:xfrm>
          <a:off x="162012" y="3510526"/>
          <a:ext cx="589342" cy="3493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83856-2C6D-4A4C-ADFF-2E00B6A6E736}">
      <dsp:nvSpPr>
        <dsp:cNvPr id="0" name=""/>
        <dsp:cNvSpPr/>
      </dsp:nvSpPr>
      <dsp:spPr>
        <a:xfrm>
          <a:off x="0" y="0"/>
          <a:ext cx="3558631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chemeClr val="tx2"/>
              </a:solidFill>
            </a:rPr>
            <a:t>Staff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320</a:t>
          </a:r>
        </a:p>
      </dsp:txBody>
      <dsp:txXfrm>
        <a:off x="786934" y="0"/>
        <a:ext cx="2771696" cy="752078"/>
      </dsp:txXfrm>
    </dsp:sp>
    <dsp:sp modelId="{1A520884-098C-4A03-98D4-C331CE8C9514}">
      <dsp:nvSpPr>
        <dsp:cNvPr id="0" name=""/>
        <dsp:cNvSpPr/>
      </dsp:nvSpPr>
      <dsp:spPr>
        <a:xfrm>
          <a:off x="90609" y="153550"/>
          <a:ext cx="680922" cy="4449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0795" cap="flat" cmpd="sng" algn="ctr">
          <a:solidFill>
            <a:schemeClr val="bg1"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7E61-3D54-4674-B67F-03D15E58973A}">
      <dsp:nvSpPr>
        <dsp:cNvPr id="0" name=""/>
        <dsp:cNvSpPr/>
      </dsp:nvSpPr>
      <dsp:spPr>
        <a:xfrm>
          <a:off x="0" y="827285"/>
          <a:ext cx="3558631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2"/>
              </a:solidFill>
            </a:rPr>
            <a:t>Turnover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260 million EUR 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786934" y="827285"/>
        <a:ext cx="2771696" cy="752078"/>
      </dsp:txXfrm>
    </dsp:sp>
    <dsp:sp modelId="{7230D19A-379C-4C12-96B1-95F40DF38D6D}">
      <dsp:nvSpPr>
        <dsp:cNvPr id="0" name=""/>
        <dsp:cNvSpPr/>
      </dsp:nvSpPr>
      <dsp:spPr>
        <a:xfrm>
          <a:off x="1853854" y="189460"/>
          <a:ext cx="562320" cy="3687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46B1E-5139-4865-A08A-B1B2FEDE04B7}">
      <dsp:nvSpPr>
        <dsp:cNvPr id="0" name=""/>
        <dsp:cNvSpPr/>
      </dsp:nvSpPr>
      <dsp:spPr>
        <a:xfrm>
          <a:off x="0" y="1654571"/>
          <a:ext cx="3558631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</a:rPr>
            <a:t>Transport orders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78,000</a:t>
          </a:r>
        </a:p>
      </dsp:txBody>
      <dsp:txXfrm>
        <a:off x="786934" y="1654571"/>
        <a:ext cx="2771696" cy="752078"/>
      </dsp:txXfrm>
    </dsp:sp>
    <dsp:sp modelId="{8979CCB9-7472-4761-AEF3-275A27E762A7}">
      <dsp:nvSpPr>
        <dsp:cNvPr id="0" name=""/>
        <dsp:cNvSpPr/>
      </dsp:nvSpPr>
      <dsp:spPr>
        <a:xfrm>
          <a:off x="106007" y="1892610"/>
          <a:ext cx="650126" cy="2760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002F6-BF8A-4B74-91C0-C73F37EB242F}">
      <dsp:nvSpPr>
        <dsp:cNvPr id="0" name=""/>
        <dsp:cNvSpPr/>
      </dsp:nvSpPr>
      <dsp:spPr>
        <a:xfrm>
          <a:off x="0" y="2481857"/>
          <a:ext cx="3558631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</a:rPr>
            <a:t>Transported tonnage airfreight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22,500 t</a:t>
          </a:r>
        </a:p>
      </dsp:txBody>
      <dsp:txXfrm>
        <a:off x="786934" y="2481857"/>
        <a:ext cx="2771696" cy="752078"/>
      </dsp:txXfrm>
    </dsp:sp>
    <dsp:sp modelId="{78DE9785-F29F-4BB0-8DB2-C53AF373E177}">
      <dsp:nvSpPr>
        <dsp:cNvPr id="0" name=""/>
        <dsp:cNvSpPr/>
      </dsp:nvSpPr>
      <dsp:spPr>
        <a:xfrm>
          <a:off x="186443" y="2695312"/>
          <a:ext cx="489254" cy="3251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36BC6-6BD7-44FF-8288-9588A30E2C37}">
      <dsp:nvSpPr>
        <dsp:cNvPr id="0" name=""/>
        <dsp:cNvSpPr/>
      </dsp:nvSpPr>
      <dsp:spPr>
        <a:xfrm>
          <a:off x="0" y="3309143"/>
          <a:ext cx="3558631" cy="752078"/>
        </a:xfrm>
        <a:prstGeom prst="rect">
          <a:avLst/>
        </a:prstGeom>
        <a:solidFill>
          <a:schemeClr val="bg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</a:rPr>
            <a:t>Transported sea freight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57,000 TEU, LCL 270,000 cbm </a:t>
          </a:r>
        </a:p>
      </dsp:txBody>
      <dsp:txXfrm>
        <a:off x="786934" y="3309143"/>
        <a:ext cx="2771696" cy="752078"/>
      </dsp:txXfrm>
    </dsp:sp>
    <dsp:sp modelId="{20206482-170D-46A6-AFB9-CD448C6D79D8}">
      <dsp:nvSpPr>
        <dsp:cNvPr id="0" name=""/>
        <dsp:cNvSpPr/>
      </dsp:nvSpPr>
      <dsp:spPr>
        <a:xfrm>
          <a:off x="156184" y="3510526"/>
          <a:ext cx="549772" cy="3493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079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CDF51-3CBF-406E-89EA-A0FAC69890B4}">
      <dsp:nvSpPr>
        <dsp:cNvPr id="0" name=""/>
        <dsp:cNvSpPr/>
      </dsp:nvSpPr>
      <dsp:spPr>
        <a:xfrm>
          <a:off x="0" y="0"/>
          <a:ext cx="7886700" cy="580320"/>
        </a:xfrm>
        <a:prstGeom prst="rect">
          <a:avLst/>
        </a:prstGeom>
        <a:solidFill>
          <a:schemeClr val="tx1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CUSTOMS CLEARANCE AND SECURITY CHECKS</a:t>
          </a:r>
          <a:endParaRPr lang="en-US" sz="1600" kern="1200" noProof="0" dirty="0"/>
        </a:p>
      </dsp:txBody>
      <dsp:txXfrm>
        <a:off x="0" y="0"/>
        <a:ext cx="7886700" cy="580320"/>
      </dsp:txXfrm>
    </dsp:sp>
    <dsp:sp modelId="{78250DD4-B46E-43DA-8546-203368965436}">
      <dsp:nvSpPr>
        <dsp:cNvPr id="0" name=""/>
        <dsp:cNvSpPr/>
      </dsp:nvSpPr>
      <dsp:spPr>
        <a:xfrm>
          <a:off x="0" y="660815"/>
          <a:ext cx="7886700" cy="818167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Security scans and compliance checks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Electronic import and export processing through interfaces to all common ones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Customs clearance systems (ATLAS and AES)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noProof="0" dirty="0"/>
        </a:p>
      </dsp:txBody>
      <dsp:txXfrm>
        <a:off x="0" y="660815"/>
        <a:ext cx="7886700" cy="818167"/>
      </dsp:txXfrm>
    </dsp:sp>
    <dsp:sp modelId="{84F5CF9C-E0A3-4157-A4C2-C5EC3BA44170}">
      <dsp:nvSpPr>
        <dsp:cNvPr id="0" name=""/>
        <dsp:cNvSpPr/>
      </dsp:nvSpPr>
      <dsp:spPr>
        <a:xfrm>
          <a:off x="0" y="1425924"/>
          <a:ext cx="7886700" cy="580320"/>
        </a:xfrm>
        <a:prstGeom prst="rect">
          <a:avLst/>
        </a:prstGeom>
        <a:solidFill>
          <a:schemeClr val="tx1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REPORTING</a:t>
          </a:r>
          <a:endParaRPr lang="en-US" sz="1600" kern="1200" noProof="0" dirty="0"/>
        </a:p>
      </dsp:txBody>
      <dsp:txXfrm>
        <a:off x="0" y="1425924"/>
        <a:ext cx="7886700" cy="580320"/>
      </dsp:txXfrm>
    </dsp:sp>
    <dsp:sp modelId="{FF09C959-8642-4156-9F17-1991915BA0A4}">
      <dsp:nvSpPr>
        <dsp:cNvPr id="0" name=""/>
        <dsp:cNvSpPr/>
      </dsp:nvSpPr>
      <dsp:spPr>
        <a:xfrm>
          <a:off x="0" y="2028981"/>
          <a:ext cx="78867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Weekly or monthly activity reports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Reporting on specific key figures (KPIs)</a:t>
          </a:r>
        </a:p>
      </dsp:txBody>
      <dsp:txXfrm>
        <a:off x="0" y="2028981"/>
        <a:ext cx="7886700" cy="513360"/>
      </dsp:txXfrm>
    </dsp:sp>
    <dsp:sp modelId="{43D6A711-05A4-4BC9-948D-B8F71FBD1060}">
      <dsp:nvSpPr>
        <dsp:cNvPr id="0" name=""/>
        <dsp:cNvSpPr/>
      </dsp:nvSpPr>
      <dsp:spPr>
        <a:xfrm>
          <a:off x="0" y="2519604"/>
          <a:ext cx="7886700" cy="580320"/>
        </a:xfrm>
        <a:prstGeom prst="rect">
          <a:avLst/>
        </a:prstGeom>
        <a:solidFill>
          <a:schemeClr val="tx1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ORDER MANAGEMENT / DOCUMENT MANAGEMENT</a:t>
          </a:r>
          <a:endParaRPr lang="en-US" sz="1600" kern="1200" noProof="0" dirty="0"/>
        </a:p>
      </dsp:txBody>
      <dsp:txXfrm>
        <a:off x="0" y="2519604"/>
        <a:ext cx="7886700" cy="580320"/>
      </dsp:txXfrm>
    </dsp:sp>
    <dsp:sp modelId="{9C856148-4B63-4CEB-B7B1-BC01BDB88522}">
      <dsp:nvSpPr>
        <dsp:cNvPr id="0" name=""/>
        <dsp:cNvSpPr/>
      </dsp:nvSpPr>
      <dsp:spPr>
        <a:xfrm>
          <a:off x="0" y="3099924"/>
          <a:ext cx="7886700" cy="102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Order management along the entire supply chain (end-to-end service)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Electronic documentation system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/>
            <a:t>Purchase Order Management (POM) system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noProof="0" dirty="0"/>
        </a:p>
      </dsp:txBody>
      <dsp:txXfrm>
        <a:off x="0" y="3099924"/>
        <a:ext cx="7886700" cy="1026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2141A-85C4-4942-9C88-21A81A3B8410}" type="datetimeFigureOut">
              <a:rPr lang="de-DE" smtClean="0"/>
              <a:t>16.02.2024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1E739-FA4D-45F5-91BC-981B3A291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60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Satz</a:t>
            </a:r>
            <a:r>
              <a:rPr lang="de-DE" baseline="0" dirty="0"/>
              <a:t> kürzen oder in Kästchen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13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Satz</a:t>
            </a:r>
            <a:r>
              <a:rPr lang="de-DE" baseline="0" dirty="0"/>
              <a:t> kürzen oder in Kästchen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65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Satz</a:t>
            </a:r>
            <a:r>
              <a:rPr lang="de-DE" baseline="0" dirty="0"/>
              <a:t> kürzen oder in Kästchen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37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Satz</a:t>
            </a:r>
            <a:r>
              <a:rPr lang="de-DE" baseline="0" dirty="0"/>
              <a:t> kürzen oder in Kästchen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167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959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Road: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523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Satz</a:t>
            </a:r>
            <a:r>
              <a:rPr lang="de-DE" baseline="0" dirty="0"/>
              <a:t> kürzen oder in Kästchen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29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Satz</a:t>
            </a:r>
            <a:r>
              <a:rPr lang="de-DE" baseline="0" dirty="0"/>
              <a:t> kürzen oder in Kästchen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E739-FA4D-45F5-91BC-981B3A291E3F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47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44"/>
            <a:ext cx="9144000" cy="4848074"/>
          </a:xfrm>
          <a:prstGeom prst="rect">
            <a:avLst/>
          </a:prstGeom>
        </p:spPr>
      </p:pic>
      <p:pic>
        <p:nvPicPr>
          <p:cNvPr id="5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959595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130148"/>
            <a:ext cx="6840000" cy="895988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 baseline="0">
                <a:solidFill>
                  <a:srgbClr val="4D4D4D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pic>
        <p:nvPicPr>
          <p:cNvPr id="6" name="Bild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770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971" userDrawn="1">
          <p15:clr>
            <a:srgbClr val="FBAE40"/>
          </p15:clr>
        </p15:guide>
        <p15:guide id="3" pos="2789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2568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Bild Rechts Einzelabschn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4" y="2106245"/>
            <a:ext cx="3814764" cy="13461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3" y="3452445"/>
            <a:ext cx="3814765" cy="6334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612772" y="4085858"/>
            <a:ext cx="3814765" cy="2184400"/>
          </a:xfrm>
          <a:prstGeom prst="rect">
            <a:avLst/>
          </a:prstGeom>
        </p:spPr>
        <p:txBody>
          <a:bodyPr vert="horz" lIns="0" tIns="0" rIns="0" bIns="0"/>
          <a:lstStyle>
            <a:lvl1pPr marL="457200" indent="-457200">
              <a:lnSpc>
                <a:spcPct val="80000"/>
              </a:lnSpc>
              <a:buClr>
                <a:srgbClr val="959595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914400" indent="-457200">
              <a:buClr>
                <a:schemeClr val="accent1"/>
              </a:buClr>
              <a:buFont typeface="+mj-lt"/>
              <a:buAutoNum type="arabicParenR"/>
              <a:defRPr sz="2000">
                <a:solidFill>
                  <a:schemeClr val="tx2"/>
                </a:solidFill>
              </a:defRPr>
            </a:lvl2pPr>
            <a:lvl3pPr marL="1371600" indent="-457200">
              <a:buClr>
                <a:schemeClr val="accent1"/>
              </a:buClr>
              <a:buFont typeface="+mj-lt"/>
              <a:buAutoNum type="arabicParenBoth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5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4716463" y="2106244"/>
            <a:ext cx="3816350" cy="416755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3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704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5375" userDrawn="1">
          <p15:clr>
            <a:srgbClr val="FBAE40"/>
          </p15:clr>
        </p15:guide>
        <p15:guide id="6" pos="5556" userDrawn="1">
          <p15:clr>
            <a:srgbClr val="FBAE40"/>
          </p15:clr>
        </p15:guide>
        <p15:guide id="7" pos="4694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2568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611374" y="2098696"/>
            <a:ext cx="7921439" cy="4175104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Font typeface="Arial"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8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44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385" userDrawn="1">
          <p15:clr>
            <a:srgbClr val="FBAE40"/>
          </p15:clr>
        </p15:guide>
        <p15:guide id="4" pos="2971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2568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0"/>
          </p:nvPr>
        </p:nvSpPr>
        <p:spPr>
          <a:xfrm>
            <a:off x="612776" y="2097088"/>
            <a:ext cx="7920038" cy="4176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774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385" userDrawn="1">
          <p15:clr>
            <a:srgbClr val="FBAE40"/>
          </p15:clr>
        </p15:guide>
        <p15:guide id="4" pos="2971" userDrawn="1">
          <p15:clr>
            <a:srgbClr val="FBAE40"/>
          </p15:clr>
        </p15:guide>
        <p15:guide id="5" pos="5375" userDrawn="1">
          <p15:clr>
            <a:srgbClr val="FBAE40"/>
          </p15:clr>
        </p15:guide>
        <p15:guide id="6" pos="4694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3952" userDrawn="1">
          <p15:clr>
            <a:srgbClr val="FBAE40"/>
          </p15:clr>
        </p15:guide>
        <p15:guide id="11" orient="horz" pos="4178" userDrawn="1">
          <p15:clr>
            <a:srgbClr val="FBAE40"/>
          </p15:clr>
        </p15:guide>
        <p15:guide id="12" orient="horz" pos="2568" userDrawn="1">
          <p15:clr>
            <a:srgbClr val="FBAE40"/>
          </p15:clr>
        </p15:guide>
        <p15:guide id="13" orient="horz" pos="268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44"/>
            <a:ext cx="9144000" cy="4848074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509588" y="917575"/>
            <a:ext cx="8177212" cy="3651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b="0" dirty="0" err="1">
                <a:solidFill>
                  <a:schemeClr val="accent1"/>
                </a:solidFill>
              </a:rPr>
              <a:t>www.geis-group.com</a:t>
            </a:r>
            <a:endParaRPr lang="de-DE" b="0" dirty="0">
              <a:solidFill>
                <a:schemeClr val="accent1"/>
              </a:solidFill>
            </a:endParaRPr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509588" y="917575"/>
            <a:ext cx="8177212" cy="3651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b="0" dirty="0" err="1">
                <a:solidFill>
                  <a:schemeClr val="accent1"/>
                </a:solidFill>
              </a:rPr>
              <a:t>www.geis-group.com</a:t>
            </a:r>
            <a:endParaRPr lang="de-DE" b="0" dirty="0">
              <a:solidFill>
                <a:schemeClr val="accent1"/>
              </a:solidFill>
            </a:endParaRPr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26FAD3-0FD2-41F4-8756-008D53E0D0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5361" y="1049557"/>
            <a:ext cx="793376" cy="2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34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4178" userDrawn="1">
          <p15:clr>
            <a:srgbClr val="FBAE40"/>
          </p15:clr>
        </p15:guide>
        <p15:guide id="11" orient="horz" pos="3952" userDrawn="1">
          <p15:clr>
            <a:srgbClr val="FBAE40"/>
          </p15:clr>
        </p15:guide>
        <p15:guide id="12" orient="horz" pos="2682" userDrawn="1">
          <p15:clr>
            <a:srgbClr val="FBAE40"/>
          </p15:clr>
        </p15:guide>
        <p15:guide id="13" orient="horz" pos="256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959595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130148"/>
            <a:ext cx="6840000" cy="895988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 baseline="0">
                <a:solidFill>
                  <a:srgbClr val="4D4D4D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44"/>
            <a:ext cx="9144000" cy="48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971">
          <p15:clr>
            <a:srgbClr val="FBAE40"/>
          </p15:clr>
        </p15:guide>
        <p15:guide id="4" pos="2789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2568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ine Aufzählung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6" y="2097087"/>
            <a:ext cx="7920038" cy="4176713"/>
          </a:xfrm>
          <a:prstGeom prst="rect">
            <a:avLst/>
          </a:prstGeom>
        </p:spPr>
        <p:txBody>
          <a:bodyPr vert="horz" lIns="0" tIns="0" rIns="0" bIns="0"/>
          <a:lstStyle>
            <a:lvl1pPr marL="182563" indent="-182563">
              <a:lnSpc>
                <a:spcPct val="80000"/>
              </a:lnSpc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800100" indent="-342900">
              <a:buClr>
                <a:schemeClr val="accent1"/>
              </a:buClr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0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1A0226-DE4E-48C2-328C-3BF127B0E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A54A60-0E9E-BE06-B89E-CE4EE48C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F194B591-FD9E-2F6E-434F-83BEBA20C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35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2568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n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2822575" y="4070228"/>
            <a:ext cx="3530600" cy="493712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lnSpc>
                <a:spcPct val="80000"/>
              </a:lnSpc>
              <a:buNone/>
              <a:defRPr sz="18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2819400" y="2092203"/>
            <a:ext cx="3517900" cy="1839912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rgbClr val="4D4D4D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Nur Überschrift 1 Pflicht – Punkt nicht vergessen!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B785A2E-1034-0935-30B5-1BC94F386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2DC29F-5399-EE49-DA06-8042FF740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39E252B9-0B78-E965-AEC3-CDA81794B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8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595">
          <p15:clr>
            <a:srgbClr val="FBAE40"/>
          </p15:clr>
        </p15:guide>
        <p15:guide id="10" orient="horz" pos="822">
          <p15:clr>
            <a:srgbClr val="FBAE40"/>
          </p15:clr>
        </p15:guide>
        <p15:guide id="11" orient="horz" pos="1321">
          <p15:clr>
            <a:srgbClr val="FBAE40"/>
          </p15:clr>
        </p15:guide>
        <p15:guide id="12" orient="horz" pos="2568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12774" y="2102338"/>
            <a:ext cx="7920039" cy="4171462"/>
          </a:xfrm>
          <a:prstGeom prst="rect">
            <a:avLst/>
          </a:prstGeom>
        </p:spPr>
        <p:txBody>
          <a:bodyPr vert="horz" lIns="0" tIns="0" rIns="0" bIns="0"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tabLst>
                <a:tab pos="8031163" algn="r"/>
              </a:tabLst>
              <a:defRPr sz="2000">
                <a:solidFill>
                  <a:schemeClr val="tx2"/>
                </a:solidFill>
                <a:latin typeface="Calibri"/>
                <a:cs typeface="Calibri"/>
              </a:defRPr>
            </a:lvl1pPr>
            <a:lvl2pPr marL="914400" indent="-457200">
              <a:buClr>
                <a:schemeClr val="accent1"/>
              </a:buClr>
              <a:buFont typeface="+mj-lt"/>
              <a:buAutoNum type="arabicParenR"/>
              <a:tabLst>
                <a:tab pos="8031163" algn="r"/>
              </a:tabLst>
              <a:defRPr sz="2000">
                <a:solidFill>
                  <a:schemeClr val="tx2"/>
                </a:solidFill>
                <a:latin typeface="Calibri"/>
                <a:cs typeface="Calibri"/>
              </a:defRPr>
            </a:lvl2pPr>
            <a:lvl3pPr marL="1371600" indent="-457200">
              <a:buClr>
                <a:schemeClr val="accent1"/>
              </a:buClr>
              <a:buFont typeface="+mj-lt"/>
              <a:buAutoNum type="arabicParenBoth"/>
              <a:tabLst>
                <a:tab pos="8031163" algn="r"/>
              </a:tabLst>
              <a:defRPr sz="2000">
                <a:solidFill>
                  <a:schemeClr val="tx2"/>
                </a:solidFill>
                <a:latin typeface="Calibri"/>
                <a:cs typeface="Calibri"/>
              </a:defRPr>
            </a:lvl3pPr>
            <a:lvl4pPr marL="1371600" indent="0">
              <a:buNone/>
              <a:tabLst>
                <a:tab pos="8031163" algn="r"/>
              </a:tabLst>
              <a:defRPr sz="2400">
                <a:solidFill>
                  <a:srgbClr val="4D4D4D"/>
                </a:solidFill>
                <a:latin typeface="Calibri"/>
                <a:cs typeface="Calibri"/>
              </a:defRPr>
            </a:lvl4pPr>
            <a:lvl5pPr marL="1828800" indent="0">
              <a:buNone/>
              <a:tabLst>
                <a:tab pos="8031163" algn="r"/>
              </a:tabLst>
              <a:defRPr sz="2400">
                <a:solidFill>
                  <a:srgbClr val="4D4D4D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Nur Überschrift 1 Pflicht – Punkt nicht vergessen!</a:t>
            </a:r>
          </a:p>
        </p:txBody>
      </p:sp>
      <p:pic>
        <p:nvPicPr>
          <p:cNvPr id="9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00F7AD9A-0674-60E7-7DCA-F7640D603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0575F05A-48C9-1891-70AC-924FFA9C8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CBBD4291-0BD6-C167-56F5-AE76C0F7F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48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971">
          <p15:clr>
            <a:srgbClr val="FBAE40"/>
          </p15:clr>
        </p15:guide>
        <p15:guide id="3" pos="2880">
          <p15:clr>
            <a:srgbClr val="FBAE40"/>
          </p15:clr>
        </p15:guide>
        <p15:guide id="4" pos="2789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4178">
          <p15:clr>
            <a:srgbClr val="FBAE40"/>
          </p15:clr>
        </p15:guide>
        <p15:guide id="12" orient="horz" pos="3952">
          <p15:clr>
            <a:srgbClr val="FBAE40"/>
          </p15:clr>
        </p15:guide>
        <p15:guide id="13" orient="horz" pos="2682">
          <p15:clr>
            <a:srgbClr val="FBAE40"/>
          </p15:clr>
        </p15:guide>
        <p15:guide id="14" orient="horz" pos="25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abschnitte mit nummerierter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774" y="2106245"/>
            <a:ext cx="7920039" cy="11033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4" y="3222258"/>
            <a:ext cx="7920039" cy="60720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6" y="3842166"/>
            <a:ext cx="7920038" cy="2428091"/>
          </a:xfrm>
          <a:prstGeom prst="rect">
            <a:avLst/>
          </a:prstGeom>
        </p:spPr>
        <p:txBody>
          <a:bodyPr vert="horz" lIns="0" tIns="0" rIns="0" bIns="0"/>
          <a:lstStyle>
            <a:lvl1pPr marL="457200" indent="-457200">
              <a:lnSpc>
                <a:spcPct val="80000"/>
              </a:lnSpc>
              <a:buClr>
                <a:schemeClr val="accent1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914400" indent="-457200">
              <a:buClr>
                <a:schemeClr val="accent1"/>
              </a:buClr>
              <a:buFont typeface="+mj-lt"/>
              <a:buAutoNum type="arabicParenR"/>
              <a:defRPr sz="2000">
                <a:solidFill>
                  <a:schemeClr val="tx2"/>
                </a:solidFill>
              </a:defRPr>
            </a:lvl2pPr>
            <a:lvl3pPr marL="1371600" indent="-457200">
              <a:buClr>
                <a:schemeClr val="accent1"/>
              </a:buClr>
              <a:buFont typeface="+mj-lt"/>
              <a:buAutoNum type="arabicParenBoth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A2468F1-ADD1-0D27-6F5B-9267C8A51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E1DEDF-A96B-C7A6-90C4-7F5952FF1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6D1AB10-A9DB-E506-B79B-736D94DAD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76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3952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orient="horz" pos="2682">
          <p15:clr>
            <a:srgbClr val="FBAE40"/>
          </p15:clr>
        </p15:guide>
        <p15:guide id="14" orient="horz" pos="25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abschnitte Aufzählung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774" y="2106245"/>
            <a:ext cx="7920039" cy="11033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4" y="3222258"/>
            <a:ext cx="7920039" cy="60720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6" y="3842166"/>
            <a:ext cx="7920038" cy="2428091"/>
          </a:xfrm>
          <a:prstGeom prst="rect">
            <a:avLst/>
          </a:prstGeom>
        </p:spPr>
        <p:txBody>
          <a:bodyPr vert="horz" lIns="0" tIns="0" rIns="0" bIns="0"/>
          <a:lstStyle>
            <a:lvl1pPr marL="182563" indent="-182563">
              <a:lnSpc>
                <a:spcPct val="80000"/>
              </a:lnSpc>
              <a:buClr>
                <a:srgbClr val="959595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800100" indent="-342900">
              <a:buClr>
                <a:schemeClr val="accent1"/>
              </a:buClr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2pPr>
            <a:lvl3pPr marL="1257300" indent="-342900">
              <a:buClr>
                <a:schemeClr val="accent1"/>
              </a:buClr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rgbClr val="4D4D4D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959595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3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ADCE89-D187-A1F1-E846-A79971D79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D27843-6D11-820C-3916-7A7A48615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0EB2E8CC-52E8-8C72-912C-CB91558BB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968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3952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2568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ine Aufzählung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6" y="2097087"/>
            <a:ext cx="7920038" cy="4176713"/>
          </a:xfrm>
          <a:prstGeom prst="rect">
            <a:avLst/>
          </a:prstGeom>
        </p:spPr>
        <p:txBody>
          <a:bodyPr vert="horz" lIns="0" tIns="0" rIns="0" bIns="0"/>
          <a:lstStyle>
            <a:lvl1pPr marL="182563" indent="-182563">
              <a:lnSpc>
                <a:spcPct val="80000"/>
              </a:lnSpc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800100" indent="-342900">
              <a:buClr>
                <a:schemeClr val="accent1"/>
              </a:buClr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0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932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2568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lement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620591" y="2098430"/>
            <a:ext cx="3806948" cy="1978269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23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12774" y="4257674"/>
            <a:ext cx="3814766" cy="201612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4716464" y="2098430"/>
            <a:ext cx="3816350" cy="4175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31E44FD-AC49-7476-0C22-CA3C9651F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D8D16D-4981-07AC-6C7C-99EB9AA0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A57C5D1C-B418-8934-2AAA-1441DB2E5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2568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lement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4716463" y="2106244"/>
            <a:ext cx="3816350" cy="197045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23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4716463" y="4257674"/>
            <a:ext cx="3816350" cy="201612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612774" y="2106245"/>
            <a:ext cx="3814764" cy="41606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E94AC5-CE3F-68B0-41C7-BCADE562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2EE43A-6127-48E4-A3AE-1B621F46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3CA54A2D-2159-21F1-9455-9805C545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1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385">
          <p15:clr>
            <a:srgbClr val="FBAE40"/>
          </p15:clr>
        </p15:guide>
        <p15:guide id="4" pos="2971">
          <p15:clr>
            <a:srgbClr val="FBAE40"/>
          </p15:clr>
        </p15:guide>
        <p15:guide id="5" pos="2789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2568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3" y="2106245"/>
            <a:ext cx="3814765" cy="41640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5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4712677" y="2097088"/>
            <a:ext cx="3820136" cy="4176712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0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3E2827-1532-C27B-80A0-2FF9D61A2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3F50F1-A97A-A0FC-04BC-828CF00BB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7972900-4B1E-E423-BB47-AF54E1AD7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5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5375">
          <p15:clr>
            <a:srgbClr val="FBAE40"/>
          </p15:clr>
        </p15:guide>
        <p15:guide id="7" pos="5556">
          <p15:clr>
            <a:srgbClr val="FBAE40"/>
          </p15:clr>
        </p15:guide>
        <p15:guide id="8" pos="4694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3952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orient="horz" pos="2568">
          <p15:clr>
            <a:srgbClr val="FBAE40"/>
          </p15:clr>
        </p15:guide>
        <p15:guide id="14" orient="horz" pos="268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Rechts Einzelabschn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4" y="2106245"/>
            <a:ext cx="3814764" cy="13461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3" y="3452445"/>
            <a:ext cx="3814765" cy="6334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612772" y="4085858"/>
            <a:ext cx="3814765" cy="2184400"/>
          </a:xfrm>
          <a:prstGeom prst="rect">
            <a:avLst/>
          </a:prstGeom>
        </p:spPr>
        <p:txBody>
          <a:bodyPr vert="horz" lIns="0" tIns="0" rIns="0" bIns="0"/>
          <a:lstStyle>
            <a:lvl1pPr marL="457200" indent="-457200">
              <a:lnSpc>
                <a:spcPct val="80000"/>
              </a:lnSpc>
              <a:buClr>
                <a:srgbClr val="959595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914400" indent="-457200">
              <a:buClr>
                <a:schemeClr val="accent1"/>
              </a:buClr>
              <a:buFont typeface="+mj-lt"/>
              <a:buAutoNum type="arabicParenR"/>
              <a:defRPr sz="2000">
                <a:solidFill>
                  <a:schemeClr val="tx2"/>
                </a:solidFill>
              </a:defRPr>
            </a:lvl2pPr>
            <a:lvl3pPr marL="1371600" indent="-457200">
              <a:buClr>
                <a:schemeClr val="accent1"/>
              </a:buClr>
              <a:buFont typeface="+mj-lt"/>
              <a:buAutoNum type="arabicParenBoth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5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4716463" y="2106244"/>
            <a:ext cx="3816350" cy="416755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3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A0BC389-9A94-8FB7-B3EE-75F2DEF7B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354F088-993F-2617-705A-840B7F3F6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E4B5FA72-EF27-5635-38EC-101E614D6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9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5375">
          <p15:clr>
            <a:srgbClr val="FBAE40"/>
          </p15:clr>
        </p15:guide>
        <p15:guide id="7" pos="5556">
          <p15:clr>
            <a:srgbClr val="FBAE40"/>
          </p15:clr>
        </p15:guide>
        <p15:guide id="8" pos="4694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2568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611374" y="2098696"/>
            <a:ext cx="7921439" cy="4175104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Font typeface="Arial"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46A8C6-9FDC-E21B-2785-E6E90FA1C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934266-096F-B5C5-0135-26C85E8D7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020FAB2-4262-B753-9B2B-F37D698AC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22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385">
          <p15:clr>
            <a:srgbClr val="FBAE40"/>
          </p15:clr>
        </p15:guide>
        <p15:guide id="5" pos="2971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2568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0"/>
          </p:nvPr>
        </p:nvSpPr>
        <p:spPr>
          <a:xfrm>
            <a:off x="612776" y="2097088"/>
            <a:ext cx="7920038" cy="4176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Tabelle durch Klicken auf Symbol hinzufügen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9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1AE0C03-D114-39B4-4150-385EE06A9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328D27-3CA6-54B1-7C38-980AFB513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88F3641B-5489-357A-E5A8-445486BBC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45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385">
          <p15:clr>
            <a:srgbClr val="FBAE40"/>
          </p15:clr>
        </p15:guide>
        <p15:guide id="5" pos="2971">
          <p15:clr>
            <a:srgbClr val="FBAE40"/>
          </p15:clr>
        </p15:guide>
        <p15:guide id="6" pos="5375">
          <p15:clr>
            <a:srgbClr val="FBAE40"/>
          </p15:clr>
        </p15:guide>
        <p15:guide id="7" pos="4694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3952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orient="horz" pos="2568">
          <p15:clr>
            <a:srgbClr val="FBAE40"/>
          </p15:clr>
        </p15:guide>
        <p15:guide id="14" orient="horz" pos="268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509588" y="917575"/>
            <a:ext cx="8177212" cy="3651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b="0" dirty="0">
                <a:solidFill>
                  <a:schemeClr val="accent1"/>
                </a:solidFill>
              </a:rPr>
              <a:t>www.geis-group.com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44"/>
            <a:ext cx="9144000" cy="48480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A9CFFE-C303-4174-B5C2-6749E11A3D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5361" y="1049557"/>
            <a:ext cx="793376" cy="2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2880">
          <p15:clr>
            <a:srgbClr val="FBAE40"/>
          </p15:clr>
        </p15:guide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  <p15:guide id="5" pos="385">
          <p15:clr>
            <a:srgbClr val="FBAE40"/>
          </p15:clr>
        </p15:guide>
        <p15:guide id="6" pos="4694">
          <p15:clr>
            <a:srgbClr val="FBAE40"/>
          </p15:clr>
        </p15:guide>
        <p15:guide id="7" pos="5375">
          <p15:clr>
            <a:srgbClr val="FBAE40"/>
          </p15:clr>
        </p15:guide>
        <p15:guide id="8" pos="5556">
          <p15:clr>
            <a:srgbClr val="FBAE40"/>
          </p15:clr>
        </p15:guide>
        <p15:guide id="9" orient="horz" pos="822">
          <p15:clr>
            <a:srgbClr val="FBAE40"/>
          </p15:clr>
        </p15:guide>
        <p15:guide id="10" orient="horz" pos="1321">
          <p15:clr>
            <a:srgbClr val="FBAE40"/>
          </p15:clr>
        </p15:guide>
        <p15:guide id="11" orient="horz" pos="4178">
          <p15:clr>
            <a:srgbClr val="FBAE40"/>
          </p15:clr>
        </p15:guide>
        <p15:guide id="12" orient="horz" pos="3952">
          <p15:clr>
            <a:srgbClr val="FBAE40"/>
          </p15:clr>
        </p15:guide>
        <p15:guide id="13" orient="horz" pos="2682">
          <p15:clr>
            <a:srgbClr val="FBAE40"/>
          </p15:clr>
        </p15:guide>
        <p15:guide id="14" orient="horz" pos="25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den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2822575" y="4070228"/>
            <a:ext cx="3530600" cy="493712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lnSpc>
                <a:spcPct val="80000"/>
              </a:lnSpc>
              <a:buNone/>
              <a:defRPr sz="18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2819400" y="2092203"/>
            <a:ext cx="3517900" cy="1839912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rgbClr val="4D4D4D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Nur Überschrift 1 Pflicht – Punkt nicht vergessen!</a:t>
            </a:r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21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682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595" userDrawn="1">
          <p15:clr>
            <a:srgbClr val="FBAE40"/>
          </p15:clr>
        </p15:guide>
        <p15:guide id="9" orient="horz" pos="822" userDrawn="1">
          <p15:clr>
            <a:srgbClr val="FBAE40"/>
          </p15:clr>
        </p15:guide>
        <p15:guide id="10" orient="horz" pos="1321" userDrawn="1">
          <p15:clr>
            <a:srgbClr val="FBAE40"/>
          </p15:clr>
        </p15:guide>
        <p15:guide id="11" orient="horz" pos="2568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12774" y="2102338"/>
            <a:ext cx="7920039" cy="4171462"/>
          </a:xfrm>
          <a:prstGeom prst="rect">
            <a:avLst/>
          </a:prstGeom>
        </p:spPr>
        <p:txBody>
          <a:bodyPr vert="horz" lIns="0" tIns="0" rIns="0" bIns="0"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tabLst>
                <a:tab pos="8031163" algn="r"/>
              </a:tabLst>
              <a:defRPr sz="2000">
                <a:solidFill>
                  <a:schemeClr val="tx2"/>
                </a:solidFill>
                <a:latin typeface="Calibri"/>
                <a:cs typeface="Calibri"/>
              </a:defRPr>
            </a:lvl1pPr>
            <a:lvl2pPr marL="914400" indent="-457200">
              <a:buClr>
                <a:schemeClr val="accent1"/>
              </a:buClr>
              <a:buFont typeface="+mj-lt"/>
              <a:buAutoNum type="arabicParenR"/>
              <a:tabLst>
                <a:tab pos="8031163" algn="r"/>
              </a:tabLst>
              <a:defRPr sz="2000">
                <a:solidFill>
                  <a:schemeClr val="tx2"/>
                </a:solidFill>
                <a:latin typeface="Calibri"/>
                <a:cs typeface="Calibri"/>
              </a:defRPr>
            </a:lvl2pPr>
            <a:lvl3pPr marL="1371600" indent="-457200">
              <a:buClr>
                <a:schemeClr val="accent1"/>
              </a:buClr>
              <a:buFont typeface="+mj-lt"/>
              <a:buAutoNum type="arabicParenBoth"/>
              <a:tabLst>
                <a:tab pos="8031163" algn="r"/>
              </a:tabLst>
              <a:defRPr sz="2000">
                <a:solidFill>
                  <a:schemeClr val="tx2"/>
                </a:solidFill>
                <a:latin typeface="Calibri"/>
                <a:cs typeface="Calibri"/>
              </a:defRPr>
            </a:lvl3pPr>
            <a:lvl4pPr marL="1371600" indent="0">
              <a:buNone/>
              <a:tabLst>
                <a:tab pos="8031163" algn="r"/>
              </a:tabLst>
              <a:defRPr sz="2400">
                <a:solidFill>
                  <a:srgbClr val="4D4D4D"/>
                </a:solidFill>
                <a:latin typeface="Calibri"/>
                <a:cs typeface="Calibri"/>
              </a:defRPr>
            </a:lvl4pPr>
            <a:lvl5pPr marL="1828800" indent="0">
              <a:buNone/>
              <a:tabLst>
                <a:tab pos="8031163" algn="r"/>
              </a:tabLst>
              <a:defRPr sz="2400">
                <a:solidFill>
                  <a:srgbClr val="4D4D4D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Nur Überschrift 1 Pflicht – Punkt nicht vergessen!</a:t>
            </a: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403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971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789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4178" userDrawn="1">
          <p15:clr>
            <a:srgbClr val="FBAE40"/>
          </p15:clr>
        </p15:guide>
        <p15:guide id="11" orient="horz" pos="3952" userDrawn="1">
          <p15:clr>
            <a:srgbClr val="FBAE40"/>
          </p15:clr>
        </p15:guide>
        <p15:guide id="12" orient="horz" pos="2682" userDrawn="1">
          <p15:clr>
            <a:srgbClr val="FBAE40"/>
          </p15:clr>
        </p15:guide>
        <p15:guide id="13" orient="horz" pos="25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zelabschnitte mit nummerierter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774" y="2106245"/>
            <a:ext cx="7920039" cy="11033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4" y="3222258"/>
            <a:ext cx="7920039" cy="60720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6" y="3842166"/>
            <a:ext cx="7920038" cy="2428091"/>
          </a:xfrm>
          <a:prstGeom prst="rect">
            <a:avLst/>
          </a:prstGeom>
        </p:spPr>
        <p:txBody>
          <a:bodyPr vert="horz" lIns="0" tIns="0" rIns="0" bIns="0"/>
          <a:lstStyle>
            <a:lvl1pPr marL="457200" indent="-457200">
              <a:lnSpc>
                <a:spcPct val="80000"/>
              </a:lnSpc>
              <a:buClr>
                <a:schemeClr val="accent1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914400" indent="-457200">
              <a:buClr>
                <a:schemeClr val="accent1"/>
              </a:buClr>
              <a:buFont typeface="+mj-lt"/>
              <a:buAutoNum type="arabicParenR"/>
              <a:defRPr sz="2000">
                <a:solidFill>
                  <a:schemeClr val="tx2"/>
                </a:solidFill>
              </a:defRPr>
            </a:lvl2pPr>
            <a:lvl3pPr marL="1371600" indent="-457200">
              <a:buClr>
                <a:schemeClr val="accent1"/>
              </a:buClr>
              <a:buFont typeface="+mj-lt"/>
              <a:buAutoNum type="arabicParenBoth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193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3952" userDrawn="1">
          <p15:clr>
            <a:srgbClr val="FBAE40"/>
          </p15:clr>
        </p15:guide>
        <p15:guide id="11" orient="horz" pos="4178" userDrawn="1">
          <p15:clr>
            <a:srgbClr val="FBAE40"/>
          </p15:clr>
        </p15:guide>
        <p15:guide id="12" orient="horz" pos="2682" userDrawn="1">
          <p15:clr>
            <a:srgbClr val="FBAE40"/>
          </p15:clr>
        </p15:guide>
        <p15:guide id="13" orient="horz" pos="256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zelabschnitte Aufzählung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774" y="2106245"/>
            <a:ext cx="7920039" cy="11033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4" y="3222258"/>
            <a:ext cx="7920039" cy="60720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2776" y="3842166"/>
            <a:ext cx="7920038" cy="2428091"/>
          </a:xfrm>
          <a:prstGeom prst="rect">
            <a:avLst/>
          </a:prstGeom>
        </p:spPr>
        <p:txBody>
          <a:bodyPr vert="horz" lIns="0" tIns="0" rIns="0" bIns="0"/>
          <a:lstStyle>
            <a:lvl1pPr marL="182563" indent="-182563">
              <a:lnSpc>
                <a:spcPct val="80000"/>
              </a:lnSpc>
              <a:buClr>
                <a:srgbClr val="959595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800100" indent="-342900">
              <a:buClr>
                <a:schemeClr val="accent1"/>
              </a:buClr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2pPr>
            <a:lvl3pPr marL="1257300" indent="-342900">
              <a:buClr>
                <a:schemeClr val="accent1"/>
              </a:buClr>
              <a:buFont typeface="Symbol" panose="05050102010706020507" pitchFamily="18" charset="2"/>
              <a:buChar char="-"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rgbClr val="4D4D4D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959595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3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45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3952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2568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lement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620591" y="2098430"/>
            <a:ext cx="3806948" cy="1978269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3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12774" y="4257674"/>
            <a:ext cx="3814766" cy="201612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4716464" y="2098430"/>
            <a:ext cx="3816350" cy="4175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84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2568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lement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4716463" y="2106244"/>
            <a:ext cx="3816350" cy="197045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3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4716463" y="4257674"/>
            <a:ext cx="3816350" cy="2016125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612774" y="2106245"/>
            <a:ext cx="3814764" cy="41606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1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385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2789" userDrawn="1">
          <p15:clr>
            <a:srgbClr val="FBAE40"/>
          </p15:clr>
        </p15:guide>
        <p15:guide id="5" pos="4694" userDrawn="1">
          <p15:clr>
            <a:srgbClr val="FBAE40"/>
          </p15:clr>
        </p15:guide>
        <p15:guide id="6" pos="5375" userDrawn="1">
          <p15:clr>
            <a:srgbClr val="FBAE40"/>
          </p15:clr>
        </p15:guide>
        <p15:guide id="7" pos="5556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2568" userDrawn="1">
          <p15:clr>
            <a:srgbClr val="FBAE40"/>
          </p15:clr>
        </p15:guide>
        <p15:guide id="11" orient="horz" pos="2682" userDrawn="1">
          <p15:clr>
            <a:srgbClr val="FBAE40"/>
          </p15:clr>
        </p15:guide>
        <p15:guide id="12" orient="horz" pos="3952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12773" y="2106245"/>
            <a:ext cx="3814765" cy="41640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5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4712677" y="2097088"/>
            <a:ext cx="3820136" cy="4176712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612775" y="699712"/>
            <a:ext cx="6840000" cy="324361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1 Pflicht – Punkt nicht vergessen!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1032024"/>
            <a:ext cx="6840000" cy="33242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959595"/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rgbClr val="959595"/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rgbClr val="959595"/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rgbClr val="959595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Überschrift 2 Pflicht – Punkt nicht vergessen!</a:t>
            </a:r>
          </a:p>
        </p:txBody>
      </p:sp>
      <p:pic>
        <p:nvPicPr>
          <p:cNvPr id="10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900" y="286219"/>
            <a:ext cx="1098549" cy="10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50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595" userDrawn="1">
          <p15:clr>
            <a:srgbClr val="FBAE40"/>
          </p15:clr>
        </p15:guide>
        <p15:guide id="1" pos="2880" userDrawn="1">
          <p15:clr>
            <a:srgbClr val="FBAE40"/>
          </p15:clr>
        </p15:guide>
        <p15:guide id="2" pos="2789" userDrawn="1">
          <p15:clr>
            <a:srgbClr val="FBAE40"/>
          </p15:clr>
        </p15:guide>
        <p15:guide id="3" pos="2971" userDrawn="1">
          <p15:clr>
            <a:srgbClr val="FBAE40"/>
          </p15:clr>
        </p15:guide>
        <p15:guide id="4" pos="385" userDrawn="1">
          <p15:clr>
            <a:srgbClr val="FBAE40"/>
          </p15:clr>
        </p15:guide>
        <p15:guide id="5" pos="5375" userDrawn="1">
          <p15:clr>
            <a:srgbClr val="FBAE40"/>
          </p15:clr>
        </p15:guide>
        <p15:guide id="6" pos="5556" userDrawn="1">
          <p15:clr>
            <a:srgbClr val="FBAE40"/>
          </p15:clr>
        </p15:guide>
        <p15:guide id="7" pos="4694" userDrawn="1">
          <p15:clr>
            <a:srgbClr val="FBAE40"/>
          </p15:clr>
        </p15:guide>
        <p15:guide id="8" orient="horz" pos="822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3952" userDrawn="1">
          <p15:clr>
            <a:srgbClr val="FBAE40"/>
          </p15:clr>
        </p15:guide>
        <p15:guide id="11" orient="horz" pos="4178" userDrawn="1">
          <p15:clr>
            <a:srgbClr val="FBAE40"/>
          </p15:clr>
        </p15:guide>
        <p15:guide id="12" orient="horz" pos="2568" userDrawn="1">
          <p15:clr>
            <a:srgbClr val="FBAE40"/>
          </p15:clr>
        </p15:guide>
        <p15:guide id="13" orient="horz" pos="268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Corporate Presentation Geis Group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8A1-98D3-4901-98C6-9A6766369E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20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6" r:id="rId2"/>
    <p:sldLayoutId id="2147483764" r:id="rId3"/>
    <p:sldLayoutId id="2147483765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595" userDrawn="1">
          <p15:clr>
            <a:srgbClr val="F26B43"/>
          </p15:clr>
        </p15:guide>
        <p15:guide id="1" pos="2880" userDrawn="1">
          <p15:clr>
            <a:srgbClr val="F26B43"/>
          </p15:clr>
        </p15:guide>
        <p15:guide id="2" pos="2789" userDrawn="1">
          <p15:clr>
            <a:srgbClr val="F26B43"/>
          </p15:clr>
        </p15:guide>
        <p15:guide id="3" pos="2971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4694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pos="5556" userDrawn="1">
          <p15:clr>
            <a:srgbClr val="F26B43"/>
          </p15:clr>
        </p15:guide>
        <p15:guide id="8" orient="horz" pos="822" userDrawn="1">
          <p15:clr>
            <a:srgbClr val="F26B43"/>
          </p15:clr>
        </p15:guide>
        <p15:guide id="9" orient="horz" pos="1321" userDrawn="1">
          <p15:clr>
            <a:srgbClr val="F26B43"/>
          </p15:clr>
        </p15:guide>
        <p15:guide id="10" orient="horz" pos="4178" userDrawn="1">
          <p15:clr>
            <a:srgbClr val="F26B43"/>
          </p15:clr>
        </p15:guide>
        <p15:guide id="11" orient="horz" pos="3952" userDrawn="1">
          <p15:clr>
            <a:srgbClr val="F26B43"/>
          </p15:clr>
        </p15:guide>
        <p15:guide id="12" orient="horz" pos="2682" userDrawn="1">
          <p15:clr>
            <a:srgbClr val="F26B43"/>
          </p15:clr>
        </p15:guide>
        <p15:guide id="13" orient="horz" pos="25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6D9A763-4371-10EA-1F3E-2B579D20D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 of 02/2024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3B4EA3-5632-92AC-BA47-F8D83BD67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Corporate Presentation Geis Group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34DD51-0446-F67C-385E-4B5FA9DA2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D0723-A1E4-4836-AC13-FA237772A1A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5">
          <p15:clr>
            <a:srgbClr val="F26B43"/>
          </p15:clr>
        </p15:guide>
        <p15:guide id="2" pos="2880">
          <p15:clr>
            <a:srgbClr val="F26B43"/>
          </p15:clr>
        </p15:guide>
        <p15:guide id="3" pos="2789">
          <p15:clr>
            <a:srgbClr val="F26B43"/>
          </p15:clr>
        </p15:guide>
        <p15:guide id="4" pos="2971">
          <p15:clr>
            <a:srgbClr val="F26B43"/>
          </p15:clr>
        </p15:guide>
        <p15:guide id="5" pos="385">
          <p15:clr>
            <a:srgbClr val="F26B43"/>
          </p15:clr>
        </p15:guide>
        <p15:guide id="6" pos="4694">
          <p15:clr>
            <a:srgbClr val="F26B43"/>
          </p15:clr>
        </p15:guide>
        <p15:guide id="7" pos="5375">
          <p15:clr>
            <a:srgbClr val="F26B43"/>
          </p15:clr>
        </p15:guide>
        <p15:guide id="8" pos="5556">
          <p15:clr>
            <a:srgbClr val="F26B43"/>
          </p15:clr>
        </p15:guide>
        <p15:guide id="9" orient="horz" pos="822">
          <p15:clr>
            <a:srgbClr val="F26B43"/>
          </p15:clr>
        </p15:guide>
        <p15:guide id="10" orient="horz" pos="1321">
          <p15:clr>
            <a:srgbClr val="F26B43"/>
          </p15:clr>
        </p15:guide>
        <p15:guide id="11" orient="horz" pos="2568">
          <p15:clr>
            <a:srgbClr val="F26B43"/>
          </p15:clr>
        </p15:guide>
        <p15:guide id="12" orient="horz" pos="2682">
          <p15:clr>
            <a:srgbClr val="F26B43"/>
          </p15:clr>
        </p15:guide>
        <p15:guide id="13" orient="horz" pos="3952">
          <p15:clr>
            <a:srgbClr val="F26B43"/>
          </p15:clr>
        </p15:guide>
        <p15:guide id="14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geis.group.com/" TargetMode="External"/><Relationship Id="rId4" Type="http://schemas.openxmlformats.org/officeDocument/2006/relationships/hyperlink" Target="mailto:info.air-sea@geis-group.de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info.lux@geis-group.de" TargetMode="External"/><Relationship Id="rId3" Type="http://schemas.openxmlformats.org/officeDocument/2006/relationships/hyperlink" Target="mailto:air.sea@geis.cz" TargetMode="External"/><Relationship Id="rId7" Type="http://schemas.openxmlformats.org/officeDocument/2006/relationships/hyperlink" Target="http://www.geis-group.pl/" TargetMode="External"/><Relationship Id="rId12" Type="http://schemas.openxmlformats.org/officeDocument/2006/relationships/hyperlink" Target="http://www.general-transport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info@geis-group.pl" TargetMode="External"/><Relationship Id="rId11" Type="http://schemas.openxmlformats.org/officeDocument/2006/relationships/hyperlink" Target="mailto:info@general-transport.com" TargetMode="External"/><Relationship Id="rId5" Type="http://schemas.openxmlformats.org/officeDocument/2006/relationships/slide" Target="slide2.xml"/><Relationship Id="rId10" Type="http://schemas.openxmlformats.org/officeDocument/2006/relationships/hyperlink" Target="mailto:sales@geis-group.pl" TargetMode="External"/><Relationship Id="rId4" Type="http://schemas.openxmlformats.org/officeDocument/2006/relationships/hyperlink" Target="http://www.geis.cz/" TargetMode="External"/><Relationship Id="rId9" Type="http://schemas.openxmlformats.org/officeDocument/2006/relationships/hyperlink" Target="http://www.geis-group.co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Textplatzhalter 1435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Corporate presentation 2023.</a:t>
            </a:r>
          </a:p>
        </p:txBody>
      </p:sp>
      <p:sp>
        <p:nvSpPr>
          <p:cNvPr id="14354" name="Titel 1435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Geis Air + Sea.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Air + Sea </a:t>
            </a:r>
            <a:r>
              <a:rPr lang="de-DE" dirty="0"/>
              <a:t>S</a:t>
            </a:r>
            <a:r>
              <a:rPr lang="de-DE" sz="2400" dirty="0">
                <a:solidFill>
                  <a:schemeClr val="tx2"/>
                </a:solidFill>
              </a:rPr>
              <a:t>ervices.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 of airfreight services</a:t>
            </a:r>
            <a:r>
              <a:rPr lang="de-DE" dirty="0"/>
              <a:t>.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11188" y="2097088"/>
            <a:ext cx="7921624" cy="4116427"/>
            <a:chOff x="609857" y="2082800"/>
            <a:chExt cx="9175304" cy="4767894"/>
          </a:xfrm>
        </p:grpSpPr>
        <p:sp>
          <p:nvSpPr>
            <p:cNvPr id="8" name="Rectangle 14"/>
            <p:cNvSpPr/>
            <p:nvPr/>
          </p:nvSpPr>
          <p:spPr>
            <a:xfrm>
              <a:off x="612775" y="2082800"/>
              <a:ext cx="9172386" cy="3841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SERVICE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09857" y="2532643"/>
              <a:ext cx="5966625" cy="17358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b="1" dirty="0">
                  <a:solidFill>
                    <a:schemeClr val="tx2"/>
                  </a:solidFill>
                </a:rPr>
                <a:t>IMPORT HANDLING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Customs clearance through EDI connections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Takeover shipments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Visible control of shipments (e.g. damages)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Issuing of damage reports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Final delivery</a:t>
              </a:r>
              <a:r>
                <a:rPr lang="en-US" sz="1400" dirty="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09857" y="4334187"/>
              <a:ext cx="5966622" cy="251650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en-US" sz="1600" b="1" dirty="0">
                  <a:solidFill>
                    <a:schemeClr val="tx2"/>
                  </a:solidFill>
                </a:rPr>
                <a:t>EXPORT HANDLING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Receiving shipments in our HUB’s or directly at the airlines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Visible control (e.g. damage)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Pre-check of DG shipments by trained and authorized staff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Export customs clearance / export declaration if needed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Consolidation of shipments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Build up PSA’s and ULD’s by our own staff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Freight transfer to the airline or airline GHA</a:t>
              </a:r>
            </a:p>
          </p:txBody>
        </p:sp>
      </p:grpSp>
      <p:sp>
        <p:nvSpPr>
          <p:cNvPr id="17" name="Rechteck 16">
            <a:hlinkClick r:id="rId3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FD80C62-E93D-4E60-B9C3-0C5341D4E1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DAB21D9-1E73-41C9-B493-8A44F14E0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28824C-06D6-4FEF-8C1B-DC0D9F90A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ADB8A1-98D3-4901-98C6-9A6766369E91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25E1B3D-E91B-4342-B029-2B2517BB7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149" y="2485466"/>
            <a:ext cx="2686664" cy="149869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FD0C74F-7E0A-4B9C-902D-7215B8F2E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49" y="4040854"/>
            <a:ext cx="2686664" cy="21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2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Air + Sea Services.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 of sea freight services</a:t>
            </a:r>
            <a:r>
              <a:rPr lang="de-DE" dirty="0"/>
              <a:t>.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13707" y="2097088"/>
            <a:ext cx="7919105" cy="3624443"/>
            <a:chOff x="612774" y="2082800"/>
            <a:chExt cx="9172387" cy="4198048"/>
          </a:xfrm>
        </p:grpSpPr>
        <p:sp>
          <p:nvSpPr>
            <p:cNvPr id="8" name="Rectangle 14"/>
            <p:cNvSpPr/>
            <p:nvPr/>
          </p:nvSpPr>
          <p:spPr>
            <a:xfrm>
              <a:off x="612775" y="2082800"/>
              <a:ext cx="9172386" cy="3841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SERVICE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12774" y="2550209"/>
              <a:ext cx="2890153" cy="20351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b="1" dirty="0">
                  <a:solidFill>
                    <a:schemeClr val="tx2"/>
                  </a:solidFill>
                </a:rPr>
                <a:t>DIRECT SERVICE</a:t>
              </a:r>
              <a:endParaRPr lang="en-US" sz="1200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Long-term contracts with fixed allocations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FCL services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Special equipment e.g. </a:t>
              </a:r>
              <a:r>
                <a:rPr lang="en-GB" sz="1200" dirty="0" err="1">
                  <a:solidFill>
                    <a:schemeClr val="tx2"/>
                  </a:solidFill>
                </a:rPr>
                <a:t>RoRo</a:t>
              </a:r>
              <a:r>
                <a:rPr lang="en-GB" sz="1200" dirty="0">
                  <a:solidFill>
                    <a:schemeClr val="tx2"/>
                  </a:solidFill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12775" y="4668556"/>
              <a:ext cx="2893071" cy="16122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sz="1600" b="1" dirty="0">
                <a:solidFill>
                  <a:schemeClr val="tx2"/>
                </a:solidFill>
              </a:endParaRPr>
            </a:p>
            <a:p>
              <a:pPr lvl="0"/>
              <a:r>
                <a:rPr lang="en-US" sz="1600" b="1" dirty="0">
                  <a:solidFill>
                    <a:schemeClr val="tx2"/>
                  </a:solidFill>
                </a:rPr>
                <a:t>CONSOL SERVICE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Own </a:t>
              </a:r>
              <a:r>
                <a:rPr lang="en-US" sz="1200" dirty="0" err="1">
                  <a:solidFill>
                    <a:schemeClr val="tx2"/>
                  </a:solidFill>
                </a:rPr>
                <a:t>consol</a:t>
              </a:r>
              <a:r>
                <a:rPr lang="en-US" sz="1200" dirty="0">
                  <a:solidFill>
                    <a:schemeClr val="tx2"/>
                  </a:solidFill>
                </a:rPr>
                <a:t> container (LCL)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Fixed allocations with regular departures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Buyers Consolidation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2"/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2"/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Rechteck 16">
            <a:hlinkClick r:id="rId3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FD80C62-E93D-4E60-B9C3-0C5341D4E1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DAB21D9-1E73-41C9-B493-8A44F14E0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28824C-06D6-4FEF-8C1B-DC0D9F90A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ADB8A1-98D3-4901-98C6-9A6766369E91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CDE1AFC-555E-4C6C-ACFB-6D1BCAD7D436}"/>
              </a:ext>
            </a:extLst>
          </p:cNvPr>
          <p:cNvSpPr/>
          <p:nvPr/>
        </p:nvSpPr>
        <p:spPr>
          <a:xfrm>
            <a:off x="5813438" y="2500632"/>
            <a:ext cx="2701912" cy="322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chemeClr val="tx2"/>
                </a:solidFill>
              </a:rPr>
              <a:t>IN GENERAL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Own allocations with different freight alliances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NVOCC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B2B and B2C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Worldwide cross-trade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Intermodal transport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Pre- and On-forwarding services through our own European network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Handling of special equipment e.g. reefers, DGR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Packaging and consolidation in our European warehouses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Own bonded logistics facilities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pPr lvl="0"/>
            <a:endParaRPr lang="en-US" sz="1200" dirty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1D6C271-F1F7-449A-AD32-1C49CD459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12" y="4329536"/>
            <a:ext cx="2495254" cy="13919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4E2F932-CF78-4D1E-AFAB-D8C867C75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12" y="2500631"/>
            <a:ext cx="2495253" cy="17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Air + Sea Services.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International railway services.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427704" y="2097088"/>
            <a:ext cx="8105110" cy="2714163"/>
            <a:chOff x="427703" y="2097088"/>
            <a:chExt cx="8169763" cy="2714163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188" y="2097088"/>
              <a:ext cx="7986278" cy="2714163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427703" y="4483510"/>
              <a:ext cx="1268362" cy="32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hteck 7"/>
          <p:cNvSpPr/>
          <p:nvPr/>
        </p:nvSpPr>
        <p:spPr>
          <a:xfrm>
            <a:off x="611188" y="4811251"/>
            <a:ext cx="80682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00" b="1" cap="all" dirty="0">
                <a:solidFill>
                  <a:schemeClr val="accent5"/>
                </a:solidFill>
              </a:rPr>
              <a:t>North Corridor (Trans Siberian Route), 12.900 km</a:t>
            </a:r>
          </a:p>
          <a:p>
            <a:pPr marL="0" indent="0">
              <a:buNone/>
            </a:pPr>
            <a:endParaRPr lang="en-US" sz="1000" b="1" cap="all" dirty="0">
              <a:solidFill>
                <a:schemeClr val="accent2"/>
              </a:solidFill>
            </a:endParaRPr>
          </a:p>
          <a:p>
            <a:r>
              <a:rPr lang="en-US" sz="1000" dirty="0"/>
              <a:t>Chinese Hub: Suzhou / </a:t>
            </a:r>
            <a:r>
              <a:rPr lang="en-US" sz="1000" dirty="0" err="1"/>
              <a:t>Shilong</a:t>
            </a:r>
            <a:r>
              <a:rPr lang="en-US" sz="1000" dirty="0"/>
              <a:t> / </a:t>
            </a:r>
            <a:r>
              <a:rPr lang="en-US" sz="1000" dirty="0" err="1"/>
              <a:t>Ganzhou</a:t>
            </a:r>
            <a:r>
              <a:rPr lang="en-US" sz="1000" dirty="0"/>
              <a:t> / Changchun / Shenyang / Wuhan</a:t>
            </a:r>
          </a:p>
          <a:p>
            <a:r>
              <a:rPr lang="de-DE" sz="1000" dirty="0"/>
              <a:t>Routing: </a:t>
            </a:r>
            <a:r>
              <a:rPr lang="en-US" sz="1000" dirty="0"/>
              <a:t>Northeast-China – Siberia – West Russia – Belarus– Poland – Germany (Hamburg, Duisburg)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en-US" sz="1000" b="1" cap="all" dirty="0">
                <a:solidFill>
                  <a:srgbClr val="FFC000"/>
                </a:solidFill>
              </a:rPr>
              <a:t>South Corridor (New Silk Road), 10.320 km</a:t>
            </a:r>
          </a:p>
          <a:p>
            <a:pPr marL="0" indent="0">
              <a:buNone/>
            </a:pPr>
            <a:endParaRPr lang="en-US" sz="1000" b="1" cap="all" dirty="0">
              <a:solidFill>
                <a:schemeClr val="accent2"/>
              </a:solidFill>
            </a:endParaRPr>
          </a:p>
          <a:p>
            <a:r>
              <a:rPr lang="en-US" sz="1000" dirty="0"/>
              <a:t>Chinese Hubs: Chengdu / Zhengzhou / Wuhan / </a:t>
            </a:r>
            <a:r>
              <a:rPr lang="en-US" sz="1000" dirty="0" err="1"/>
              <a:t>Yiwu</a:t>
            </a:r>
            <a:r>
              <a:rPr lang="en-US" sz="1000" dirty="0"/>
              <a:t> / Hefei / Xian / Chongqing / Xiamen</a:t>
            </a:r>
          </a:p>
          <a:p>
            <a:r>
              <a:rPr lang="de-DE" sz="1000" dirty="0"/>
              <a:t>Routing: </a:t>
            </a:r>
            <a:r>
              <a:rPr lang="en-US" sz="1000" dirty="0"/>
              <a:t>China – Kazakhstan – West Russia – Belarus – Poland – Germany (Hamburg, Duisburg)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1EE843-AA12-47F4-8975-5145663F7B15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15" name="Datumsplatzhalter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60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Air + Sea </a:t>
            </a:r>
            <a:r>
              <a:rPr lang="de-DE" dirty="0"/>
              <a:t>S</a:t>
            </a:r>
            <a:r>
              <a:rPr lang="de-DE" sz="2400" dirty="0">
                <a:solidFill>
                  <a:schemeClr val="tx2"/>
                </a:solidFill>
              </a:rPr>
              <a:t>ervices.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 of railway services</a:t>
            </a:r>
            <a:r>
              <a:rPr lang="de-DE" dirty="0"/>
              <a:t>.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11188" y="2097088"/>
            <a:ext cx="7921624" cy="2984677"/>
            <a:chOff x="609857" y="2082800"/>
            <a:chExt cx="9175304" cy="3457033"/>
          </a:xfrm>
        </p:grpSpPr>
        <p:sp>
          <p:nvSpPr>
            <p:cNvPr id="8" name="Rectangle 14"/>
            <p:cNvSpPr/>
            <p:nvPr/>
          </p:nvSpPr>
          <p:spPr>
            <a:xfrm>
              <a:off x="612775" y="2082800"/>
              <a:ext cx="9172386" cy="3841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SERVICE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09857" y="2532643"/>
              <a:ext cx="5989716" cy="30071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b="1" dirty="0">
                  <a:solidFill>
                    <a:schemeClr val="tx2"/>
                  </a:solidFill>
                </a:rPr>
                <a:t>IN GENERAL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FCL and LCL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Fixed allocations with regular departures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Buyers </a:t>
              </a:r>
              <a:r>
                <a:rPr lang="en-US" sz="1200" dirty="0" err="1">
                  <a:solidFill>
                    <a:schemeClr val="tx2"/>
                  </a:solidFill>
                </a:rPr>
                <a:t>consol</a:t>
              </a:r>
              <a:r>
                <a:rPr lang="en-US" sz="1200" dirty="0">
                  <a:solidFill>
                    <a:schemeClr val="tx2"/>
                  </a:solidFill>
                </a:rPr>
                <a:t>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DG transportation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Local customs clearance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Transport insurance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High security standards at terminals and along the routes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Own container tracking through GPS tracker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LC shipments</a:t>
              </a:r>
            </a:p>
            <a:p>
              <a:endParaRPr lang="en-US" sz="1200" dirty="0">
                <a:solidFill>
                  <a:schemeClr val="tx2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Rechteck 16">
            <a:hlinkClick r:id="rId3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FD80C62-E93D-4E60-B9C3-0C5341D4E1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DAB21D9-1E73-41C9-B493-8A44F14E0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28824C-06D6-4FEF-8C1B-DC0D9F90A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ADB8A1-98D3-4901-98C6-9A6766369E91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D49D34-0569-40B1-BC06-F0F188DC7D25}"/>
              </a:ext>
            </a:extLst>
          </p:cNvPr>
          <p:cNvSpPr/>
          <p:nvPr/>
        </p:nvSpPr>
        <p:spPr>
          <a:xfrm>
            <a:off x="611186" y="5136716"/>
            <a:ext cx="5168831" cy="5479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2"/>
                </a:solidFill>
              </a:rPr>
              <a:t>WEEKLY DEPARTURES (DOMESTIC AND INTRNATIONAL)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e.g. via the routes Zhengzhou, Chengdu, Xi‘an, Chongqing and many more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C2A66DC-5124-43C8-82BC-FDC16D487D9A}"/>
              </a:ext>
            </a:extLst>
          </p:cNvPr>
          <p:cNvSpPr/>
          <p:nvPr/>
        </p:nvSpPr>
        <p:spPr>
          <a:xfrm>
            <a:off x="619917" y="5738639"/>
            <a:ext cx="5162574" cy="498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2"/>
                </a:solidFill>
              </a:rPr>
              <a:t>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41 to 53 x 40 containers per train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610C51-7A6E-46B9-A087-6E29D43EF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03" y="2485466"/>
            <a:ext cx="2712110" cy="197961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07872C0-B4EC-4213-ABB3-03CF6FB6E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04" y="4523809"/>
            <a:ext cx="2712110" cy="17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96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612775" y="699712"/>
            <a:ext cx="6988175" cy="324361"/>
          </a:xfrm>
        </p:spPr>
        <p:txBody>
          <a:bodyPr>
            <a:noAutofit/>
          </a:bodyPr>
          <a:lstStyle/>
          <a:p>
            <a:r>
              <a:rPr lang="de-DE" dirty="0"/>
              <a:t>Air + Sea Services.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2775" y="1032024"/>
            <a:ext cx="6988175" cy="332425"/>
          </a:xfrm>
        </p:spPr>
        <p:txBody>
          <a:bodyPr/>
          <a:lstStyle/>
          <a:p>
            <a:r>
              <a:rPr lang="en-US" dirty="0"/>
              <a:t>Project logistics by Geis project logistics</a:t>
            </a:r>
            <a:r>
              <a:rPr lang="de-DE" dirty="0"/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2095454"/>
            <a:ext cx="7921625" cy="4178345"/>
          </a:xfrm>
          <a:prstGeom prst="rect">
            <a:avLst/>
          </a:prstGeom>
        </p:spPr>
      </p:pic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B33E4E7-6C17-4662-A1F7-F308B0F97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83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dirty="0"/>
              <a:t>Air + Sea Services.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Project logistics by Geis project logistics</a:t>
            </a:r>
            <a:r>
              <a:rPr lang="de-DE" dirty="0"/>
              <a:t>.</a:t>
            </a:r>
          </a:p>
        </p:txBody>
      </p:sp>
      <p:sp>
        <p:nvSpPr>
          <p:cNvPr id="7" name="Rectangle 14"/>
          <p:cNvSpPr/>
          <p:nvPr/>
        </p:nvSpPr>
        <p:spPr>
          <a:xfrm>
            <a:off x="612775" y="2713040"/>
            <a:ext cx="7877713" cy="48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600" b="1" dirty="0"/>
              <a:t>SERVICE</a:t>
            </a:r>
          </a:p>
        </p:txBody>
      </p:sp>
      <p:sp>
        <p:nvSpPr>
          <p:cNvPr id="8" name="Rectangle 15"/>
          <p:cNvSpPr/>
          <p:nvPr/>
        </p:nvSpPr>
        <p:spPr>
          <a:xfrm>
            <a:off x="612775" y="3200107"/>
            <a:ext cx="7877713" cy="18437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45720" rIns="21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2"/>
                </a:solidFill>
                <a:latin typeface="+mn-lt"/>
              </a:rPr>
              <a:t>Worldwide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2"/>
                </a:solidFill>
                <a:latin typeface="+mn-lt"/>
              </a:rPr>
              <a:t>Full/part charter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2"/>
                </a:solidFill>
              </a:rPr>
              <a:t>C</a:t>
            </a:r>
            <a:r>
              <a:rPr lang="en-US" altLang="fr-FR" sz="1600" dirty="0">
                <a:solidFill>
                  <a:schemeClr val="tx2"/>
                </a:solidFill>
                <a:latin typeface="+mn-lt"/>
              </a:rPr>
              <a:t>omplex heavy-lift loads and over-dimensional project cargo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2"/>
                </a:solidFill>
                <a:latin typeface="+mn-lt"/>
              </a:rPr>
              <a:t>Transport concepts for entire industrial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2"/>
                </a:solidFill>
                <a:latin typeface="+mn-lt"/>
              </a:rPr>
              <a:t>Transport engineering (method statements, risk analysis, installation planning)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tx2"/>
                </a:solidFill>
              </a:rPr>
              <a:t>Customized</a:t>
            </a:r>
            <a:r>
              <a:rPr lang="en-US" altLang="fr-FR" sz="1600" dirty="0">
                <a:solidFill>
                  <a:schemeClr val="tx2"/>
                </a:solidFill>
                <a:latin typeface="+mn-lt"/>
              </a:rPr>
              <a:t> solutions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9F1E98F-F193-46B5-BCCF-7419CD5C6D02}"/>
              </a:ext>
            </a:extLst>
          </p:cNvPr>
          <p:cNvSpPr txBox="1"/>
          <p:nvPr/>
        </p:nvSpPr>
        <p:spPr>
          <a:xfrm>
            <a:off x="618586" y="2057363"/>
            <a:ext cx="787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Geis is an expert in international project logistics by all means of transportation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2D4264-6146-400C-AE28-4AF1CB0D18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EE4E00-F314-4E42-9CAC-2500E96B7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0F369F-E550-4972-969A-E6951D33D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ADB8A1-98D3-4901-98C6-9A6766369E91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389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Air + Sea </a:t>
            </a:r>
            <a:r>
              <a:rPr lang="de-DE" dirty="0"/>
              <a:t>S</a:t>
            </a:r>
            <a:r>
              <a:rPr lang="de-DE" sz="2400" dirty="0">
                <a:solidFill>
                  <a:schemeClr val="tx2"/>
                </a:solidFill>
              </a:rPr>
              <a:t>ervices.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 of value added services.</a:t>
            </a:r>
          </a:p>
        </p:txBody>
      </p:sp>
      <p:graphicFrame>
        <p:nvGraphicFramePr>
          <p:cNvPr id="9" name="Diagramm 8"/>
          <p:cNvGraphicFramePr/>
          <p:nvPr/>
        </p:nvGraphicFramePr>
        <p:xfrm>
          <a:off x="626702" y="2083206"/>
          <a:ext cx="7886700" cy="415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1EE843-AA12-47F4-8975-5145663F7B15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12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53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dirty="0"/>
              <a:t>Air + Sea Services.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Worldwide on site with proven partners.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993205" y="2062608"/>
            <a:ext cx="7140339" cy="4315356"/>
            <a:chOff x="474133" y="1702133"/>
            <a:chExt cx="7192786" cy="4331656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74" y="1702133"/>
              <a:ext cx="7054145" cy="4218712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474133" y="5664457"/>
              <a:ext cx="6265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1EE843-AA12-47F4-8975-5145663F7B15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15" name="Datumsplatzhalter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2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Sustainability in the Geis Group.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Our strategy for climate neutrality.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2F337CE-CA8C-4D3E-9F02-FD69F85FB938}"/>
              </a:ext>
            </a:extLst>
          </p:cNvPr>
          <p:cNvSpPr/>
          <p:nvPr/>
        </p:nvSpPr>
        <p:spPr>
          <a:xfrm>
            <a:off x="611188" y="2105720"/>
            <a:ext cx="3280004" cy="197097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167E49-6A67-4C02-81DB-7048C4A5109B}"/>
              </a:ext>
            </a:extLst>
          </p:cNvPr>
          <p:cNvSpPr/>
          <p:nvPr/>
        </p:nvSpPr>
        <p:spPr>
          <a:xfrm>
            <a:off x="611188" y="4239233"/>
            <a:ext cx="3280004" cy="20161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497E0556-5F8E-4C03-A3E0-86B659A10CB5}"/>
              </a:ext>
            </a:extLst>
          </p:cNvPr>
          <p:cNvSpPr txBox="1">
            <a:spLocks/>
          </p:cNvSpPr>
          <p:nvPr/>
        </p:nvSpPr>
        <p:spPr>
          <a:xfrm>
            <a:off x="1065965" y="2577097"/>
            <a:ext cx="2631385" cy="919584"/>
          </a:xfrm>
          <a:prstGeom prst="rect">
            <a:avLst/>
          </a:prstGeom>
        </p:spPr>
        <p:txBody>
          <a:bodyPr vert="horz" lIns="0" tIns="0" rIns="0" bIns="0"/>
          <a:lstStyle>
            <a:lvl1pPr marL="182563" indent="-182563" algn="l" defTabSz="457200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8001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600" dirty="0"/>
              <a:t>Through our sustainable "Mission Zero" programme we aim to become climate-neutral by 2040</a:t>
            </a:r>
            <a:r>
              <a:rPr lang="de-DE" sz="1600" dirty="0"/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7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735B5DEE-D95A-43D7-8DAC-E9B8BA7C39E4}"/>
              </a:ext>
            </a:extLst>
          </p:cNvPr>
          <p:cNvSpPr/>
          <p:nvPr/>
        </p:nvSpPr>
        <p:spPr>
          <a:xfrm>
            <a:off x="611189" y="4257878"/>
            <a:ext cx="3280003" cy="3751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Climate-neutral products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0B9F256-F6E7-4B90-8675-1D74AF6BB657}"/>
              </a:ext>
            </a:extLst>
          </p:cNvPr>
          <p:cNvSpPr/>
          <p:nvPr/>
        </p:nvSpPr>
        <p:spPr>
          <a:xfrm>
            <a:off x="789856" y="4695479"/>
            <a:ext cx="2907494" cy="14619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3600" indent="-183600"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400" dirty="0"/>
              <a:t>Renewable energies and alternative drive systems reduce our CO</a:t>
            </a:r>
            <a:r>
              <a:rPr lang="en-US" sz="1400" baseline="-25000" dirty="0"/>
              <a:t>2</a:t>
            </a:r>
            <a:r>
              <a:rPr lang="en-US" sz="1400" dirty="0"/>
              <a:t> emissions</a:t>
            </a:r>
          </a:p>
          <a:p>
            <a:pPr marL="183600" indent="-183600"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400" dirty="0"/>
              <a:t>Climate-neutral handling of logistics services through our "Geis Carbon Neutral" product</a:t>
            </a:r>
            <a:endParaRPr lang="de-DE" sz="1400" dirty="0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693A775-F27B-482A-9F3E-F85D852695B8}"/>
              </a:ext>
            </a:extLst>
          </p:cNvPr>
          <p:cNvSpPr/>
          <p:nvPr/>
        </p:nvSpPr>
        <p:spPr>
          <a:xfrm>
            <a:off x="4181293" y="2561657"/>
            <a:ext cx="4360843" cy="37121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1100" u="sng" dirty="0"/>
          </a:p>
          <a:p>
            <a:r>
              <a:rPr lang="en-GB" sz="1400" b="1" dirty="0">
                <a:solidFill>
                  <a:schemeClr val="tx2"/>
                </a:solidFill>
              </a:rPr>
              <a:t>Ecology:</a:t>
            </a:r>
          </a:p>
          <a:p>
            <a:r>
              <a:rPr lang="en-GB" sz="1400" dirty="0">
                <a:solidFill>
                  <a:schemeClr val="tx2"/>
                </a:solidFill>
              </a:rPr>
              <a:t>Environmentally-friendly transports,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>
                <a:solidFill>
                  <a:schemeClr val="tx2"/>
                </a:solidFill>
              </a:rPr>
              <a:t>CO</a:t>
            </a:r>
            <a:r>
              <a:rPr lang="en-GB" sz="1050" baseline="-25000" dirty="0">
                <a:solidFill>
                  <a:schemeClr val="tx2"/>
                </a:solidFill>
              </a:rPr>
              <a:t>2</a:t>
            </a:r>
            <a:r>
              <a:rPr lang="en-GB" sz="1400" dirty="0">
                <a:solidFill>
                  <a:schemeClr val="tx2"/>
                </a:solidFill>
              </a:rPr>
              <a:t>-neutral logistics properties,</a:t>
            </a:r>
            <a:br>
              <a:rPr lang="en-GB" sz="1400" dirty="0"/>
            </a:br>
            <a:r>
              <a:rPr lang="en-GB" sz="1400" dirty="0">
                <a:solidFill>
                  <a:schemeClr val="tx2"/>
                </a:solidFill>
              </a:rPr>
              <a:t>resource efficiency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en-GB" sz="1400" b="1" dirty="0">
                <a:solidFill>
                  <a:schemeClr val="tx2"/>
                </a:solidFill>
              </a:rPr>
              <a:t>Social:</a:t>
            </a:r>
          </a:p>
          <a:p>
            <a:r>
              <a:rPr lang="en-GB" sz="1400" dirty="0">
                <a:solidFill>
                  <a:schemeClr val="tx2"/>
                </a:solidFill>
              </a:rPr>
              <a:t>Talent acquisition + retention,</a:t>
            </a:r>
            <a:br>
              <a:rPr lang="en-GB" sz="1400" dirty="0"/>
            </a:br>
            <a:r>
              <a:rPr lang="en-GB" sz="1400" dirty="0">
                <a:solidFill>
                  <a:schemeClr val="tx2"/>
                </a:solidFill>
              </a:rPr>
              <a:t>occupational safety + health protection,</a:t>
            </a:r>
            <a:br>
              <a:rPr lang="en-GB" sz="1400" dirty="0"/>
            </a:br>
            <a:r>
              <a:rPr lang="en-GB" sz="1400" dirty="0">
                <a:solidFill>
                  <a:schemeClr val="tx2"/>
                </a:solidFill>
              </a:rPr>
              <a:t>diversity + equal opportunities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en-GB" sz="1400" b="1" dirty="0">
                <a:solidFill>
                  <a:schemeClr val="tx2"/>
                </a:solidFill>
              </a:rPr>
              <a:t>Economy:</a:t>
            </a:r>
          </a:p>
          <a:p>
            <a:r>
              <a:rPr lang="en-GB" sz="1400" dirty="0">
                <a:solidFill>
                  <a:schemeClr val="tx2"/>
                </a:solidFill>
              </a:rPr>
              <a:t>Innovation + digitalisation, quality</a:t>
            </a:r>
            <a:br>
              <a:rPr lang="en-GB" sz="1400" dirty="0"/>
            </a:br>
            <a:r>
              <a:rPr lang="en-GB" sz="1400" dirty="0">
                <a:solidFill>
                  <a:schemeClr val="tx2"/>
                </a:solidFill>
              </a:rPr>
              <a:t>+ reliability, suppliers + compliance, </a:t>
            </a:r>
          </a:p>
          <a:p>
            <a:r>
              <a:rPr lang="en-GB" sz="1400" dirty="0">
                <a:solidFill>
                  <a:schemeClr val="tx2"/>
                </a:solidFill>
              </a:rPr>
              <a:t>sustainable business</a:t>
            </a:r>
          </a:p>
          <a:p>
            <a:r>
              <a:rPr lang="de-DE" sz="1200" dirty="0">
                <a:solidFill>
                  <a:schemeClr val="tx2"/>
                </a:solidFill>
              </a:rPr>
              <a:t> </a:t>
            </a:r>
          </a:p>
          <a:p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270905-121F-4EE7-9336-3B5A859BE65B}"/>
              </a:ext>
            </a:extLst>
          </p:cNvPr>
          <p:cNvSpPr/>
          <p:nvPr/>
        </p:nvSpPr>
        <p:spPr>
          <a:xfrm>
            <a:off x="4181293" y="2113670"/>
            <a:ext cx="4360844" cy="5166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Focus areas &amp; goals for sustainable development</a:t>
            </a:r>
            <a:r>
              <a:rPr lang="de-DE" sz="1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377B0AE-1AD3-4E76-8B02-4D8FB8EC1452}"/>
              </a:ext>
            </a:extLst>
          </p:cNvPr>
          <p:cNvSpPr txBox="1"/>
          <p:nvPr/>
        </p:nvSpPr>
        <p:spPr>
          <a:xfrm>
            <a:off x="698129" y="1384945"/>
            <a:ext cx="59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E195104-5C73-48C9-9754-7EC1C4818FFD}"/>
              </a:ext>
            </a:extLst>
          </p:cNvPr>
          <p:cNvSpPr txBox="1">
            <a:spLocks/>
          </p:cNvSpPr>
          <p:nvPr/>
        </p:nvSpPr>
        <p:spPr>
          <a:xfrm>
            <a:off x="1072664" y="3636440"/>
            <a:ext cx="3138100" cy="2525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00" dirty="0">
                <a:solidFill>
                  <a:schemeClr val="tx2"/>
                </a:solidFill>
              </a:rPr>
              <a:t>Hans-Georg Geis, Hans-Wolfgang Geis, Jochen Geis and Wolfgang Geis 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06781D1-2D56-4C8A-BA68-3531673E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43" y="5897606"/>
            <a:ext cx="2088007" cy="329391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64456C5-989B-89DF-9957-14C3184F3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C46E509-6E42-4A0D-1281-4D95AB1FDCF7}"/>
              </a:ext>
            </a:extLst>
          </p:cNvPr>
          <p:cNvGrpSpPr/>
          <p:nvPr/>
        </p:nvGrpSpPr>
        <p:grpSpPr>
          <a:xfrm>
            <a:off x="7451188" y="2848733"/>
            <a:ext cx="991848" cy="965170"/>
            <a:chOff x="7469331" y="2661386"/>
            <a:chExt cx="991848" cy="96517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D289AA5-5247-FD1B-6D11-3CE324CE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077" y="2734531"/>
              <a:ext cx="397265" cy="397265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6E85193D-5311-1F0E-5D75-2A0B0B4FA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921" y="3177297"/>
              <a:ext cx="383577" cy="383577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D1D79011-F9F1-805D-C813-7BBFC3C7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000" y="2734531"/>
              <a:ext cx="396284" cy="396284"/>
            </a:xfrm>
            <a:prstGeom prst="rect">
              <a:avLst/>
            </a:prstGeom>
          </p:spPr>
        </p:pic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3591B9F0-22CC-667A-C936-27CC26FEE913}"/>
                </a:ext>
              </a:extLst>
            </p:cNvPr>
            <p:cNvSpPr/>
            <p:nvPr/>
          </p:nvSpPr>
          <p:spPr>
            <a:xfrm>
              <a:off x="7469331" y="2661386"/>
              <a:ext cx="991848" cy="96517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6AE1596-9869-4008-A122-6FC9A17F4408}"/>
              </a:ext>
            </a:extLst>
          </p:cNvPr>
          <p:cNvGrpSpPr/>
          <p:nvPr/>
        </p:nvGrpSpPr>
        <p:grpSpPr>
          <a:xfrm>
            <a:off x="7451188" y="3917636"/>
            <a:ext cx="991848" cy="965170"/>
            <a:chOff x="7476104" y="2661386"/>
            <a:chExt cx="991848" cy="965170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7A314A4B-76C2-2CC0-E4A3-C977ECB05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89" y="2734643"/>
              <a:ext cx="397041" cy="397041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A6FAAE4-C98A-2230-81C8-0AB7B927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921" y="3177297"/>
              <a:ext cx="383577" cy="383577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FB1AE068-AC51-0F62-C838-70081372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112" y="2734643"/>
              <a:ext cx="396060" cy="396060"/>
            </a:xfrm>
            <a:prstGeom prst="rect">
              <a:avLst/>
            </a:prstGeom>
          </p:spPr>
        </p:pic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95791C67-3173-26CD-8E7C-35D585878EB7}"/>
                </a:ext>
              </a:extLst>
            </p:cNvPr>
            <p:cNvSpPr/>
            <p:nvPr/>
          </p:nvSpPr>
          <p:spPr>
            <a:xfrm>
              <a:off x="7476104" y="2661386"/>
              <a:ext cx="991848" cy="96517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E2372050-D993-C477-B7F1-3E29D27498D5}"/>
              </a:ext>
            </a:extLst>
          </p:cNvPr>
          <p:cNvGrpSpPr/>
          <p:nvPr/>
        </p:nvGrpSpPr>
        <p:grpSpPr>
          <a:xfrm>
            <a:off x="7451188" y="5005099"/>
            <a:ext cx="991848" cy="965170"/>
            <a:chOff x="7469331" y="2661386"/>
            <a:chExt cx="991848" cy="965170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0A607E09-63C2-3819-9B97-177E2FE2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89" y="2734643"/>
              <a:ext cx="397041" cy="397041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E50247A9-9674-6B2E-B8A3-31A1C859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921" y="3177297"/>
              <a:ext cx="383576" cy="383576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D5A8B5AE-EB0F-D5A0-E01A-227E4780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224" y="2734755"/>
              <a:ext cx="395836" cy="395836"/>
            </a:xfrm>
            <a:prstGeom prst="rect">
              <a:avLst/>
            </a:prstGeom>
          </p:spPr>
        </p:pic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97A25461-6B56-C1FB-D0F6-0A2160316C09}"/>
                </a:ext>
              </a:extLst>
            </p:cNvPr>
            <p:cNvSpPr/>
            <p:nvPr/>
          </p:nvSpPr>
          <p:spPr>
            <a:xfrm>
              <a:off x="7469331" y="2661386"/>
              <a:ext cx="991848" cy="96517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1586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feil nach rechts 47"/>
          <p:cNvSpPr/>
          <p:nvPr/>
        </p:nvSpPr>
        <p:spPr>
          <a:xfrm rot="1022507">
            <a:off x="340192" y="2548558"/>
            <a:ext cx="7994438" cy="1495999"/>
          </a:xfrm>
          <a:custGeom>
            <a:avLst/>
            <a:gdLst>
              <a:gd name="connsiteX0" fmla="*/ 0 w 8099606"/>
              <a:gd name="connsiteY0" fmla="*/ 330551 h 1322205"/>
              <a:gd name="connsiteX1" fmla="*/ 7438504 w 8099606"/>
              <a:gd name="connsiteY1" fmla="*/ 330551 h 1322205"/>
              <a:gd name="connsiteX2" fmla="*/ 7438504 w 8099606"/>
              <a:gd name="connsiteY2" fmla="*/ 0 h 1322205"/>
              <a:gd name="connsiteX3" fmla="*/ 8099606 w 8099606"/>
              <a:gd name="connsiteY3" fmla="*/ 661103 h 1322205"/>
              <a:gd name="connsiteX4" fmla="*/ 7438504 w 8099606"/>
              <a:gd name="connsiteY4" fmla="*/ 1322205 h 1322205"/>
              <a:gd name="connsiteX5" fmla="*/ 7438504 w 8099606"/>
              <a:gd name="connsiteY5" fmla="*/ 991654 h 1322205"/>
              <a:gd name="connsiteX6" fmla="*/ 0 w 8099606"/>
              <a:gd name="connsiteY6" fmla="*/ 991654 h 1322205"/>
              <a:gd name="connsiteX7" fmla="*/ 0 w 8099606"/>
              <a:gd name="connsiteY7" fmla="*/ 330551 h 1322205"/>
              <a:gd name="connsiteX0" fmla="*/ 0 w 8258075"/>
              <a:gd name="connsiteY0" fmla="*/ 333583 h 1322205"/>
              <a:gd name="connsiteX1" fmla="*/ 7596973 w 8258075"/>
              <a:gd name="connsiteY1" fmla="*/ 330551 h 1322205"/>
              <a:gd name="connsiteX2" fmla="*/ 7596973 w 8258075"/>
              <a:gd name="connsiteY2" fmla="*/ 0 h 1322205"/>
              <a:gd name="connsiteX3" fmla="*/ 8258075 w 8258075"/>
              <a:gd name="connsiteY3" fmla="*/ 661103 h 1322205"/>
              <a:gd name="connsiteX4" fmla="*/ 7596973 w 8258075"/>
              <a:gd name="connsiteY4" fmla="*/ 1322205 h 1322205"/>
              <a:gd name="connsiteX5" fmla="*/ 7596973 w 8258075"/>
              <a:gd name="connsiteY5" fmla="*/ 991654 h 1322205"/>
              <a:gd name="connsiteX6" fmla="*/ 158469 w 8258075"/>
              <a:gd name="connsiteY6" fmla="*/ 991654 h 1322205"/>
              <a:gd name="connsiteX7" fmla="*/ 0 w 8258075"/>
              <a:gd name="connsiteY7" fmla="*/ 333583 h 1322205"/>
              <a:gd name="connsiteX0" fmla="*/ 0 w 8299706"/>
              <a:gd name="connsiteY0" fmla="*/ 344861 h 1322205"/>
              <a:gd name="connsiteX1" fmla="*/ 7638604 w 8299706"/>
              <a:gd name="connsiteY1" fmla="*/ 330551 h 1322205"/>
              <a:gd name="connsiteX2" fmla="*/ 7638604 w 8299706"/>
              <a:gd name="connsiteY2" fmla="*/ 0 h 1322205"/>
              <a:gd name="connsiteX3" fmla="*/ 8299706 w 8299706"/>
              <a:gd name="connsiteY3" fmla="*/ 661103 h 1322205"/>
              <a:gd name="connsiteX4" fmla="*/ 7638604 w 8299706"/>
              <a:gd name="connsiteY4" fmla="*/ 1322205 h 1322205"/>
              <a:gd name="connsiteX5" fmla="*/ 7638604 w 8299706"/>
              <a:gd name="connsiteY5" fmla="*/ 991654 h 1322205"/>
              <a:gd name="connsiteX6" fmla="*/ 200100 w 8299706"/>
              <a:gd name="connsiteY6" fmla="*/ 991654 h 1322205"/>
              <a:gd name="connsiteX7" fmla="*/ 0 w 8299706"/>
              <a:gd name="connsiteY7" fmla="*/ 344861 h 132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9706" h="1322205">
                <a:moveTo>
                  <a:pt x="0" y="344861"/>
                </a:moveTo>
                <a:lnTo>
                  <a:pt x="7638604" y="330551"/>
                </a:lnTo>
                <a:lnTo>
                  <a:pt x="7638604" y="0"/>
                </a:lnTo>
                <a:lnTo>
                  <a:pt x="8299706" y="661103"/>
                </a:lnTo>
                <a:lnTo>
                  <a:pt x="7638604" y="1322205"/>
                </a:lnTo>
                <a:lnTo>
                  <a:pt x="7638604" y="991654"/>
                </a:lnTo>
                <a:lnTo>
                  <a:pt x="200100" y="991654"/>
                </a:lnTo>
                <a:lnTo>
                  <a:pt x="0" y="344861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74000">
                <a:srgbClr val="3EA944"/>
              </a:gs>
              <a:gs pos="91500">
                <a:srgbClr val="3EA944"/>
              </a:gs>
              <a:gs pos="83000">
                <a:srgbClr val="3EA944"/>
              </a:gs>
              <a:gs pos="100000">
                <a:srgbClr val="3EA944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Sustainability in the Geis Group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Roadmap to climate neutrality by 2040.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8B9E6D14-00D3-5F49-929E-6954985BD39A}"/>
              </a:ext>
            </a:extLst>
          </p:cNvPr>
          <p:cNvSpPr/>
          <p:nvPr/>
        </p:nvSpPr>
        <p:spPr>
          <a:xfrm>
            <a:off x="706902" y="2990678"/>
            <a:ext cx="493566" cy="295635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207C1198-03AF-5540-B3A0-939C05C1472B}"/>
              </a:ext>
            </a:extLst>
          </p:cNvPr>
          <p:cNvSpPr/>
          <p:nvPr/>
        </p:nvSpPr>
        <p:spPr>
          <a:xfrm flipH="1">
            <a:off x="1403539" y="3292430"/>
            <a:ext cx="493567" cy="265460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998A2018-7AE1-A342-895A-4C2FF4499081}"/>
              </a:ext>
            </a:extLst>
          </p:cNvPr>
          <p:cNvSpPr/>
          <p:nvPr/>
        </p:nvSpPr>
        <p:spPr>
          <a:xfrm flipH="1">
            <a:off x="2100178" y="3571693"/>
            <a:ext cx="493567" cy="237534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BC85BBC5-8A0D-5846-89A5-DCEC2178BCC4}"/>
              </a:ext>
            </a:extLst>
          </p:cNvPr>
          <p:cNvSpPr/>
          <p:nvPr/>
        </p:nvSpPr>
        <p:spPr>
          <a:xfrm flipH="1">
            <a:off x="3493460" y="3980060"/>
            <a:ext cx="493566" cy="196697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960E439A-7C3B-0849-8D23-CD96B39758D7}"/>
              </a:ext>
            </a:extLst>
          </p:cNvPr>
          <p:cNvSpPr/>
          <p:nvPr/>
        </p:nvSpPr>
        <p:spPr>
          <a:xfrm flipH="1">
            <a:off x="2796817" y="3897796"/>
            <a:ext cx="493567" cy="204924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AAD614F4-C251-5949-9C1C-8000DE0AD4CA}"/>
              </a:ext>
            </a:extLst>
          </p:cNvPr>
          <p:cNvSpPr/>
          <p:nvPr/>
        </p:nvSpPr>
        <p:spPr>
          <a:xfrm>
            <a:off x="605365" y="5947036"/>
            <a:ext cx="7920780" cy="8931"/>
          </a:xfrm>
          <a:prstGeom prst="line">
            <a:avLst/>
          </a:prstGeom>
          <a:noFill/>
          <a:ln w="63500" cap="flat">
            <a:solidFill>
              <a:schemeClr val="accent1"/>
            </a:solidFill>
            <a:prstDash val="solid"/>
            <a:miter lim="400000"/>
            <a:tailEnd type="none" w="lg" len="lg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00129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/>
              <a:t>2022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396767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2023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086634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2024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776501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2025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497089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2026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186152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2027</a:t>
            </a: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BC85BBC5-8A0D-5846-89A5-DCEC2178BCC4}"/>
              </a:ext>
            </a:extLst>
          </p:cNvPr>
          <p:cNvSpPr/>
          <p:nvPr/>
        </p:nvSpPr>
        <p:spPr>
          <a:xfrm flipH="1">
            <a:off x="4190099" y="4159477"/>
            <a:ext cx="493566" cy="176904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906602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2028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624283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2029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71307" y="609142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chemeClr val="tx2"/>
                </a:solidFill>
              </a:rPr>
              <a:t>2030</a:t>
            </a:r>
          </a:p>
        </p:txBody>
      </p:sp>
      <p:sp>
        <p:nvSpPr>
          <p:cNvPr id="27" name="Rounded Rectangle">
            <a:extLst>
              <a:ext uri="{FF2B5EF4-FFF2-40B4-BE49-F238E27FC236}">
                <a16:creationId xmlns:a16="http://schemas.microsoft.com/office/drawing/2014/main" id="{BC85BBC5-8A0D-5846-89A5-DCEC2178BCC4}"/>
              </a:ext>
            </a:extLst>
          </p:cNvPr>
          <p:cNvSpPr/>
          <p:nvPr/>
        </p:nvSpPr>
        <p:spPr>
          <a:xfrm flipH="1">
            <a:off x="4927695" y="4325702"/>
            <a:ext cx="493566" cy="16028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8" name="Rounded Rectangle">
            <a:extLst>
              <a:ext uri="{FF2B5EF4-FFF2-40B4-BE49-F238E27FC236}">
                <a16:creationId xmlns:a16="http://schemas.microsoft.com/office/drawing/2014/main" id="{BC85BBC5-8A0D-5846-89A5-DCEC2178BCC4}"/>
              </a:ext>
            </a:extLst>
          </p:cNvPr>
          <p:cNvSpPr/>
          <p:nvPr/>
        </p:nvSpPr>
        <p:spPr>
          <a:xfrm flipH="1">
            <a:off x="5631056" y="4631189"/>
            <a:ext cx="493566" cy="12984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BC85BBC5-8A0D-5846-89A5-DCEC2178BCC4}"/>
              </a:ext>
            </a:extLst>
          </p:cNvPr>
          <p:cNvSpPr/>
          <p:nvPr/>
        </p:nvSpPr>
        <p:spPr>
          <a:xfrm flipH="1">
            <a:off x="6277022" y="4778866"/>
            <a:ext cx="493566" cy="1144039"/>
          </a:xfrm>
          <a:prstGeom prst="rect">
            <a:avLst/>
          </a:prstGeom>
          <a:solidFill>
            <a:srgbClr val="3EA94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040432" y="607988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/>
              <a:t>2040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797731" y="493146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/>
              <a:t>-100%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228876" y="449937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/>
              <a:t>-65%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679949" y="5691006"/>
            <a:ext cx="89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Scope 1 + 2</a:t>
            </a: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727" y="5088610"/>
            <a:ext cx="734956" cy="7441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913710"/>
            <a:ext cx="748161" cy="7556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647" y="2124142"/>
            <a:ext cx="652964" cy="659477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866" y="2325505"/>
            <a:ext cx="658603" cy="665173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788" y="2866348"/>
            <a:ext cx="751353" cy="758848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606" y="3449292"/>
            <a:ext cx="784199" cy="79202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456" y="3239760"/>
            <a:ext cx="740252" cy="747636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374" y="3120027"/>
            <a:ext cx="663415" cy="67003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202" y="3733454"/>
            <a:ext cx="665935" cy="672578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633" y="2709195"/>
            <a:ext cx="724344" cy="7333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416" y="2553035"/>
            <a:ext cx="625208" cy="589320"/>
          </a:xfrm>
          <a:prstGeom prst="rect">
            <a:avLst/>
          </a:prstGeom>
        </p:spPr>
      </p:pic>
      <p:sp>
        <p:nvSpPr>
          <p:cNvPr id="45" name="Fußzeilenplatzhalter 6">
            <a:extLst>
              <a:ext uri="{FF2B5EF4-FFF2-40B4-BE49-F238E27FC236}">
                <a16:creationId xmlns:a16="http://schemas.microsoft.com/office/drawing/2014/main" id="{254B577F-4C67-47D5-A59F-AC100C218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36092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The Geis Principle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Geis is your partner with the best overall package.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03232C4B-A9F8-4786-993D-19362F89D185}"/>
              </a:ext>
            </a:extLst>
          </p:cNvPr>
          <p:cNvSpPr txBox="1">
            <a:spLocks/>
          </p:cNvSpPr>
          <p:nvPr/>
        </p:nvSpPr>
        <p:spPr>
          <a:xfrm>
            <a:off x="5064440" y="2597596"/>
            <a:ext cx="3335546" cy="1011413"/>
          </a:xfrm>
          <a:prstGeom prst="rect">
            <a:avLst/>
          </a:prstGeom>
        </p:spPr>
        <p:txBody>
          <a:bodyPr vert="horz" lIns="0" tIns="0" rIns="0" bIns="0"/>
          <a:lstStyle>
            <a:lvl1pPr marL="182563" indent="-182563" algn="l" defTabSz="457200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8001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We attach importance to combining values such as drive and vision with concentrated logistics expertise. </a:t>
            </a:r>
            <a:br>
              <a:rPr lang="en-US" sz="1600" dirty="0"/>
            </a:br>
            <a:r>
              <a:rPr lang="en-US" sz="1600" dirty="0"/>
              <a:t>Geis is modern by tradition.</a:t>
            </a:r>
            <a:endParaRPr lang="de-DE" sz="16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7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563D512-3259-48FD-AC39-2B3DCEBECE10}"/>
              </a:ext>
            </a:extLst>
          </p:cNvPr>
          <p:cNvSpPr txBox="1"/>
          <p:nvPr/>
        </p:nvSpPr>
        <p:spPr>
          <a:xfrm>
            <a:off x="4716463" y="1309536"/>
            <a:ext cx="59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151E0C1-07A8-4596-BC7D-69BF4585E7E5}"/>
              </a:ext>
            </a:extLst>
          </p:cNvPr>
          <p:cNvSpPr/>
          <p:nvPr/>
        </p:nvSpPr>
        <p:spPr>
          <a:xfrm>
            <a:off x="619918" y="4452730"/>
            <a:ext cx="7904163" cy="182107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C2879A35-0417-4024-8192-CC52348454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423" y="4702819"/>
            <a:ext cx="7693717" cy="135732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/>
              <a:t>Our philosophy: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Satisfy customers not only in individual matters, but in all aspects.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Combining the expertise and performance of a large company with the commitment and flexibility of a medium-sized enterprise.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BA4287-D954-4AB7-A6EF-EE1421D21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611188" y="2097089"/>
            <a:ext cx="3884026" cy="197961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043651D-88AE-491F-96D8-0C7FD2E96EF7}"/>
              </a:ext>
            </a:extLst>
          </p:cNvPr>
          <p:cNvSpPr txBox="1">
            <a:spLocks/>
          </p:cNvSpPr>
          <p:nvPr/>
        </p:nvSpPr>
        <p:spPr>
          <a:xfrm>
            <a:off x="5064440" y="3718547"/>
            <a:ext cx="3138100" cy="2525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00" dirty="0">
                <a:solidFill>
                  <a:schemeClr val="tx2"/>
                </a:solidFill>
              </a:rPr>
              <a:t>Hans-Georg Geis, Hans-Wolfgang Geis, Jochen Geis and Wolfgang Geis (from the </a:t>
            </a:r>
            <a:r>
              <a:rPr lang="en-GB" sz="700" dirty="0">
                <a:solidFill>
                  <a:schemeClr val="tx2"/>
                </a:solidFill>
              </a:rPr>
              <a:t>left</a:t>
            </a:r>
            <a:r>
              <a:rPr lang="de-DE" sz="7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67E4EF7-F4C2-BBE4-5900-DBCCFA03C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19607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Market leaders trust Geis.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Working for the best - always performing at our best.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20</a:t>
            </a:fld>
            <a:endParaRPr lang="de-DE" dirty="0"/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34A3E1EB-F714-453B-81A7-9918CD666368}"/>
              </a:ext>
            </a:extLst>
          </p:cNvPr>
          <p:cNvGrpSpPr/>
          <p:nvPr/>
        </p:nvGrpSpPr>
        <p:grpSpPr>
          <a:xfrm>
            <a:off x="628650" y="2421399"/>
            <a:ext cx="7905498" cy="867761"/>
            <a:chOff x="628650" y="2103340"/>
            <a:chExt cx="7905498" cy="867761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CA0BB6D-758E-4A19-8654-22223D14CB3A}"/>
                </a:ext>
              </a:extLst>
            </p:cNvPr>
            <p:cNvGrpSpPr/>
            <p:nvPr/>
          </p:nvGrpSpPr>
          <p:grpSpPr>
            <a:xfrm>
              <a:off x="2250612" y="2103340"/>
              <a:ext cx="1417649" cy="867761"/>
              <a:chOff x="2221949" y="2079624"/>
              <a:chExt cx="1800000" cy="1101802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81DB7F6F-5C7D-4A75-A21A-FB5ACE4CC562}"/>
                  </a:ext>
                </a:extLst>
              </p:cNvPr>
              <p:cNvSpPr/>
              <p:nvPr/>
            </p:nvSpPr>
            <p:spPr>
              <a:xfrm>
                <a:off x="2221949" y="2079624"/>
                <a:ext cx="1800000" cy="110180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BEF04A8F-6012-41BF-BD17-639803A16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1767" y="2473308"/>
                <a:ext cx="1170000" cy="262080"/>
              </a:xfrm>
              <a:prstGeom prst="rect">
                <a:avLst/>
              </a:prstGeom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BFD2C386-CCC3-4717-9CEE-F44F905CB217}"/>
                </a:ext>
              </a:extLst>
            </p:cNvPr>
            <p:cNvGrpSpPr/>
            <p:nvPr/>
          </p:nvGrpSpPr>
          <p:grpSpPr>
            <a:xfrm>
              <a:off x="3872574" y="2103340"/>
              <a:ext cx="1417649" cy="867761"/>
              <a:chOff x="3825567" y="2079624"/>
              <a:chExt cx="1800000" cy="1101802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3084E6DD-1186-4241-AB85-3B2202D3523B}"/>
                  </a:ext>
                </a:extLst>
              </p:cNvPr>
              <p:cNvSpPr/>
              <p:nvPr/>
            </p:nvSpPr>
            <p:spPr>
              <a:xfrm>
                <a:off x="3825567" y="2079624"/>
                <a:ext cx="1800000" cy="110180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B60A1A32-B03A-4E6F-8700-0B76C58212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325" b="30833"/>
              <a:stretch/>
            </p:blipFill>
            <p:spPr>
              <a:xfrm>
                <a:off x="4257567" y="2455733"/>
                <a:ext cx="936000" cy="363569"/>
              </a:xfrm>
              <a:prstGeom prst="rect">
                <a:avLst/>
              </a:prstGeom>
            </p:spPr>
          </p:pic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5481ECB3-01B2-4FCD-A090-0B804FFB8477}"/>
                </a:ext>
              </a:extLst>
            </p:cNvPr>
            <p:cNvGrpSpPr/>
            <p:nvPr/>
          </p:nvGrpSpPr>
          <p:grpSpPr>
            <a:xfrm>
              <a:off x="7116499" y="2103340"/>
              <a:ext cx="1417649" cy="867761"/>
              <a:chOff x="9590256" y="2095642"/>
              <a:chExt cx="1470127" cy="899883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FC033224-8C4F-4579-9C60-A1F0E3487362}"/>
                  </a:ext>
                </a:extLst>
              </p:cNvPr>
              <p:cNvSpPr/>
              <p:nvPr/>
            </p:nvSpPr>
            <p:spPr>
              <a:xfrm>
                <a:off x="9590256" y="2095642"/>
                <a:ext cx="1470127" cy="899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4E55FD03-E498-4461-9DCF-093D87F9C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0967" y="2414539"/>
                <a:ext cx="950323" cy="278761"/>
              </a:xfrm>
              <a:prstGeom prst="rect">
                <a:avLst/>
              </a:prstGeom>
            </p:spPr>
          </p:pic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201F5EA3-3F01-41EB-A2FE-9B334A059DE9}"/>
                </a:ext>
              </a:extLst>
            </p:cNvPr>
            <p:cNvGrpSpPr/>
            <p:nvPr/>
          </p:nvGrpSpPr>
          <p:grpSpPr>
            <a:xfrm>
              <a:off x="628650" y="2103340"/>
              <a:ext cx="1417649" cy="867761"/>
              <a:chOff x="828674" y="2095643"/>
              <a:chExt cx="1800000" cy="1101802"/>
            </a:xfrm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75576842-0B19-4710-8762-9EEE1787BDB0}"/>
                  </a:ext>
                </a:extLst>
              </p:cNvPr>
              <p:cNvSpPr/>
              <p:nvPr/>
            </p:nvSpPr>
            <p:spPr>
              <a:xfrm>
                <a:off x="828674" y="2095643"/>
                <a:ext cx="1800000" cy="110180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BAD1986A-990D-4FEC-A020-806A3D31B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9452" y="2462203"/>
                <a:ext cx="968472" cy="363433"/>
              </a:xfrm>
              <a:prstGeom prst="rect">
                <a:avLst/>
              </a:prstGeom>
            </p:spPr>
          </p:pic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5D6F5D69-AEE0-4B15-A2D7-86355598C9A0}"/>
                </a:ext>
              </a:extLst>
            </p:cNvPr>
            <p:cNvGrpSpPr/>
            <p:nvPr/>
          </p:nvGrpSpPr>
          <p:grpSpPr>
            <a:xfrm>
              <a:off x="5494536" y="2103340"/>
              <a:ext cx="1417649" cy="867761"/>
              <a:chOff x="7391786" y="2095643"/>
              <a:chExt cx="1470127" cy="899883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608D5115-C36E-419E-9024-F0198E56A83F}"/>
                  </a:ext>
                </a:extLst>
              </p:cNvPr>
              <p:cNvSpPr/>
              <p:nvPr/>
            </p:nvSpPr>
            <p:spPr>
              <a:xfrm>
                <a:off x="7391786" y="2095643"/>
                <a:ext cx="1470127" cy="899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D68278A3-EDC0-468F-B3AF-FD4442C8B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5969" y="2434082"/>
                <a:ext cx="1081759" cy="230162"/>
              </a:xfrm>
              <a:prstGeom prst="rect">
                <a:avLst/>
              </a:prstGeom>
            </p:spPr>
          </p:pic>
        </p:grp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4B627193-878B-49C7-BA00-9A1058016B65}"/>
              </a:ext>
            </a:extLst>
          </p:cNvPr>
          <p:cNvGrpSpPr/>
          <p:nvPr/>
        </p:nvGrpSpPr>
        <p:grpSpPr>
          <a:xfrm>
            <a:off x="611188" y="3491988"/>
            <a:ext cx="7935547" cy="867761"/>
            <a:chOff x="611188" y="3619210"/>
            <a:chExt cx="7935547" cy="867761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4276FB7-FFB0-4E75-B4D7-C1B85C993BAB}"/>
                </a:ext>
              </a:extLst>
            </p:cNvPr>
            <p:cNvGrpSpPr/>
            <p:nvPr/>
          </p:nvGrpSpPr>
          <p:grpSpPr>
            <a:xfrm>
              <a:off x="7129085" y="3619289"/>
              <a:ext cx="1417650" cy="867602"/>
              <a:chOff x="7049474" y="3310874"/>
              <a:chExt cx="1800000" cy="1101600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2DB4BB90-C072-48BC-B648-6F76243C7E4B}"/>
                  </a:ext>
                </a:extLst>
              </p:cNvPr>
              <p:cNvSpPr/>
              <p:nvPr/>
            </p:nvSpPr>
            <p:spPr>
              <a:xfrm>
                <a:off x="7049474" y="3310874"/>
                <a:ext cx="1800000" cy="11016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7CED489B-EEEA-4F91-ACDB-C417C1160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5382" y="3707327"/>
                <a:ext cx="1080000" cy="240827"/>
              </a:xfrm>
              <a:prstGeom prst="rect">
                <a:avLst/>
              </a:prstGeom>
            </p:spPr>
          </p:pic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0052E4DC-0554-48FA-B391-66B07C409136}"/>
                </a:ext>
              </a:extLst>
            </p:cNvPr>
            <p:cNvGrpSpPr/>
            <p:nvPr/>
          </p:nvGrpSpPr>
          <p:grpSpPr>
            <a:xfrm>
              <a:off x="3870136" y="3619210"/>
              <a:ext cx="1417649" cy="867761"/>
              <a:chOff x="3825566" y="3313409"/>
              <a:chExt cx="1800000" cy="1101802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BD8DEAE-4BED-4686-88CC-31EAF67BAAC7}"/>
                  </a:ext>
                </a:extLst>
              </p:cNvPr>
              <p:cNvSpPr/>
              <p:nvPr/>
            </p:nvSpPr>
            <p:spPr>
              <a:xfrm>
                <a:off x="3825566" y="3313409"/>
                <a:ext cx="1800000" cy="110180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13BD1893-2F44-4B4E-BD5C-F1670AA07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6783" y="3738371"/>
                <a:ext cx="1116000" cy="219016"/>
              </a:xfrm>
              <a:prstGeom prst="rect">
                <a:avLst/>
              </a:prstGeom>
            </p:spPr>
          </p:pic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01CD76C2-BB0F-4D8F-902E-A6C4449295F6}"/>
                </a:ext>
              </a:extLst>
            </p:cNvPr>
            <p:cNvGrpSpPr/>
            <p:nvPr/>
          </p:nvGrpSpPr>
          <p:grpSpPr>
            <a:xfrm>
              <a:off x="5499610" y="3619210"/>
              <a:ext cx="1417649" cy="867761"/>
              <a:chOff x="5440300" y="3313409"/>
              <a:chExt cx="1800000" cy="1101802"/>
            </a:xfrm>
          </p:grpSpPr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ABBA7B20-B4FE-43E4-9B9F-E30B5BA2468D}"/>
                  </a:ext>
                </a:extLst>
              </p:cNvPr>
              <p:cNvSpPr/>
              <p:nvPr/>
            </p:nvSpPr>
            <p:spPr>
              <a:xfrm>
                <a:off x="5440300" y="3313409"/>
                <a:ext cx="1800000" cy="110180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E76512C-5266-4E4A-BE00-4416BEBC1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3231" y="3733867"/>
                <a:ext cx="1080000" cy="256500"/>
              </a:xfrm>
              <a:prstGeom prst="rect">
                <a:avLst/>
              </a:prstGeom>
            </p:spPr>
          </p:pic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3933DEE3-DA1F-48A1-AD89-F93449D6358D}"/>
                </a:ext>
              </a:extLst>
            </p:cNvPr>
            <p:cNvGrpSpPr/>
            <p:nvPr/>
          </p:nvGrpSpPr>
          <p:grpSpPr>
            <a:xfrm>
              <a:off x="2240662" y="3619210"/>
              <a:ext cx="1417649" cy="867761"/>
              <a:chOff x="3024788" y="3615211"/>
              <a:chExt cx="1417649" cy="867761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4CC56780-695B-4E9D-A406-904093F47BBC}"/>
                  </a:ext>
                </a:extLst>
              </p:cNvPr>
              <p:cNvSpPr/>
              <p:nvPr/>
            </p:nvSpPr>
            <p:spPr>
              <a:xfrm>
                <a:off x="3024788" y="3615211"/>
                <a:ext cx="1417649" cy="86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34" name="Picture 10" descr="Datei:Unify logo.svg">
                <a:extLst>
                  <a:ext uri="{FF2B5EF4-FFF2-40B4-BE49-F238E27FC236}">
                    <a16:creationId xmlns:a16="http://schemas.microsoft.com/office/drawing/2014/main" id="{D79DA8BF-8EC0-4CB9-8AF2-47A6A876B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6543" y="3952641"/>
                <a:ext cx="805116" cy="199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D0C0926F-AF0E-4641-A43B-C0C6234DE12A}"/>
                </a:ext>
              </a:extLst>
            </p:cNvPr>
            <p:cNvGrpSpPr/>
            <p:nvPr/>
          </p:nvGrpSpPr>
          <p:grpSpPr>
            <a:xfrm>
              <a:off x="611188" y="3619210"/>
              <a:ext cx="1417649" cy="867761"/>
              <a:chOff x="852494" y="3717018"/>
              <a:chExt cx="1417649" cy="867761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FE4E1D0B-FE3E-4A3A-8451-81C934B0120A}"/>
                  </a:ext>
                </a:extLst>
              </p:cNvPr>
              <p:cNvSpPr/>
              <p:nvPr/>
            </p:nvSpPr>
            <p:spPr>
              <a:xfrm>
                <a:off x="852494" y="3717018"/>
                <a:ext cx="1417649" cy="86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2" name="Grafik 41">
                <a:extLst>
                  <a:ext uri="{FF2B5EF4-FFF2-40B4-BE49-F238E27FC236}">
                    <a16:creationId xmlns:a16="http://schemas.microsoft.com/office/drawing/2014/main" id="{1215A231-0FC6-4EAE-A3A6-754EC7A09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1927" y="3923720"/>
                <a:ext cx="1053379" cy="398137"/>
              </a:xfrm>
              <a:prstGeom prst="rect">
                <a:avLst/>
              </a:prstGeom>
            </p:spPr>
          </p:pic>
        </p:grp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BBD0897-9443-4177-9037-DC0C164D8710}"/>
              </a:ext>
            </a:extLst>
          </p:cNvPr>
          <p:cNvGrpSpPr/>
          <p:nvPr/>
        </p:nvGrpSpPr>
        <p:grpSpPr>
          <a:xfrm>
            <a:off x="611188" y="4562577"/>
            <a:ext cx="7923378" cy="867761"/>
            <a:chOff x="628485" y="4904801"/>
            <a:chExt cx="7923378" cy="867761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EC6C136-DB80-449D-BA77-A8A0CC560B7C}"/>
                </a:ext>
              </a:extLst>
            </p:cNvPr>
            <p:cNvGrpSpPr/>
            <p:nvPr/>
          </p:nvGrpSpPr>
          <p:grpSpPr>
            <a:xfrm>
              <a:off x="628485" y="4904801"/>
              <a:ext cx="1417649" cy="867761"/>
              <a:chOff x="612772" y="4547072"/>
              <a:chExt cx="1800000" cy="1101802"/>
            </a:xfrm>
          </p:grpSpPr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CFFAA76A-33AD-4571-95F1-10DC8BBC36B6}"/>
                  </a:ext>
                </a:extLst>
              </p:cNvPr>
              <p:cNvSpPr/>
              <p:nvPr/>
            </p:nvSpPr>
            <p:spPr>
              <a:xfrm>
                <a:off x="612772" y="4547072"/>
                <a:ext cx="1800000" cy="110180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F3DF7A54-C1C6-4661-A086-AB0E14021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014" y="5017996"/>
                <a:ext cx="1080000" cy="167063"/>
              </a:xfrm>
              <a:prstGeom prst="rect">
                <a:avLst/>
              </a:prstGeom>
            </p:spPr>
          </p:pic>
        </p:grp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E57C6355-5E37-4B8F-BBF9-EF3392A5DD4C}"/>
                </a:ext>
              </a:extLst>
            </p:cNvPr>
            <p:cNvSpPr/>
            <p:nvPr/>
          </p:nvSpPr>
          <p:spPr>
            <a:xfrm>
              <a:off x="3871825" y="4904801"/>
              <a:ext cx="1417649" cy="8677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tx1"/>
                  </a:solidFill>
                </a:rPr>
                <a:t>Mercedes-Benz Group AG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8EB1A638-5E49-48BB-9B97-5BEB62E25721}"/>
                </a:ext>
              </a:extLst>
            </p:cNvPr>
            <p:cNvGrpSpPr/>
            <p:nvPr/>
          </p:nvGrpSpPr>
          <p:grpSpPr>
            <a:xfrm>
              <a:off x="5493495" y="4904801"/>
              <a:ext cx="1417649" cy="867761"/>
              <a:chOff x="7391786" y="5172063"/>
              <a:chExt cx="1417649" cy="867761"/>
            </a:xfrm>
          </p:grpSpPr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26D99BFF-1BC8-4C08-A29D-0BA347FE21F7}"/>
                  </a:ext>
                </a:extLst>
              </p:cNvPr>
              <p:cNvSpPr/>
              <p:nvPr/>
            </p:nvSpPr>
            <p:spPr>
              <a:xfrm>
                <a:off x="7391786" y="5172063"/>
                <a:ext cx="1417649" cy="86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4DBAEC84-0866-45E1-9780-94AEC7C0C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5988" y="5492986"/>
                <a:ext cx="1007901" cy="215260"/>
              </a:xfrm>
              <a:prstGeom prst="rect">
                <a:avLst/>
              </a:prstGeom>
            </p:spPr>
          </p:pic>
        </p:grp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63246E96-E856-4799-B128-AB6864F0311C}"/>
                </a:ext>
              </a:extLst>
            </p:cNvPr>
            <p:cNvGrpSpPr/>
            <p:nvPr/>
          </p:nvGrpSpPr>
          <p:grpSpPr>
            <a:xfrm>
              <a:off x="7134214" y="4904801"/>
              <a:ext cx="1417649" cy="867761"/>
              <a:chOff x="9620116" y="5167278"/>
              <a:chExt cx="1417649" cy="867761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33CF1B6A-9824-4006-B9AD-C56D2E629E0E}"/>
                  </a:ext>
                </a:extLst>
              </p:cNvPr>
              <p:cNvSpPr/>
              <p:nvPr/>
            </p:nvSpPr>
            <p:spPr>
              <a:xfrm>
                <a:off x="9620116" y="5167278"/>
                <a:ext cx="1417649" cy="86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D3FC71DF-4268-4E29-BFC1-642138EFE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6568" y="5391735"/>
                <a:ext cx="626644" cy="417761"/>
              </a:xfrm>
              <a:prstGeom prst="rect">
                <a:avLst/>
              </a:prstGeom>
            </p:spPr>
          </p:pic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32997A51-A5FE-424E-86CA-BD88BE62BC44}"/>
                </a:ext>
              </a:extLst>
            </p:cNvPr>
            <p:cNvGrpSpPr/>
            <p:nvPr/>
          </p:nvGrpSpPr>
          <p:grpSpPr>
            <a:xfrm>
              <a:off x="2250155" y="4904801"/>
              <a:ext cx="1417649" cy="867761"/>
              <a:chOff x="3020277" y="5166736"/>
              <a:chExt cx="1417649" cy="867761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B26B5F13-C31F-4648-B68D-DD3CD48E80A7}"/>
                  </a:ext>
                </a:extLst>
              </p:cNvPr>
              <p:cNvSpPr/>
              <p:nvPr/>
            </p:nvSpPr>
            <p:spPr>
              <a:xfrm>
                <a:off x="3020277" y="5166736"/>
                <a:ext cx="1417649" cy="86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580E7B4D-1422-44E8-BCC4-D0A13957B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2518" y="5316327"/>
                <a:ext cx="1064904" cy="530525"/>
              </a:xfrm>
              <a:prstGeom prst="rect">
                <a:avLst/>
              </a:prstGeom>
            </p:spPr>
          </p:pic>
        </p:grpSp>
      </p:grpSp>
      <p:sp>
        <p:nvSpPr>
          <p:cNvPr id="53" name="Fußzeilenplatzhalter 52">
            <a:extLst>
              <a:ext uri="{FF2B5EF4-FFF2-40B4-BE49-F238E27FC236}">
                <a16:creationId xmlns:a16="http://schemas.microsoft.com/office/drawing/2014/main" id="{05B1FCF4-6C1E-35D4-96BB-F8B9F0AE5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8510AD5-B75D-5B75-9C22-FC425D2A17D0}"/>
              </a:ext>
            </a:extLst>
          </p:cNvPr>
          <p:cNvSpPr txBox="1"/>
          <p:nvPr/>
        </p:nvSpPr>
        <p:spPr>
          <a:xfrm>
            <a:off x="5865506" y="5419683"/>
            <a:ext cx="27483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1"/>
                </a:solidFill>
              </a:rPr>
              <a:t>The </a:t>
            </a:r>
            <a:r>
              <a:rPr lang="en-GB" sz="900" dirty="0">
                <a:solidFill>
                  <a:schemeClr val="accent1"/>
                </a:solidFill>
              </a:rPr>
              <a:t>image</a:t>
            </a:r>
            <a:r>
              <a:rPr lang="de-DE" sz="900" dirty="0">
                <a:solidFill>
                  <a:schemeClr val="accent1"/>
                </a:solidFill>
              </a:rPr>
              <a:t> </a:t>
            </a:r>
            <a:r>
              <a:rPr lang="en-GB" sz="900" dirty="0">
                <a:solidFill>
                  <a:schemeClr val="accent1"/>
                </a:solidFill>
              </a:rPr>
              <a:t>shows a selection of our customers</a:t>
            </a:r>
            <a:r>
              <a:rPr lang="de-DE" sz="900" dirty="0">
                <a:solidFill>
                  <a:schemeClr val="accent1"/>
                </a:solidFill>
              </a:rPr>
              <a:t>.</a:t>
            </a:r>
            <a:endParaRPr lang="de-DE" sz="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Solid partnerships in many industries.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Different branches, individual solutions.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1" name="Rectangle 23"/>
          <p:cNvSpPr/>
          <p:nvPr/>
        </p:nvSpPr>
        <p:spPr>
          <a:xfrm>
            <a:off x="4683274" y="3809930"/>
            <a:ext cx="1818068" cy="246387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HighTech</a:t>
            </a:r>
            <a:endParaRPr lang="en-GB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850" dirty="0" err="1">
                <a:solidFill>
                  <a:schemeClr val="tx2"/>
                </a:solidFill>
              </a:rPr>
              <a:t>Atos</a:t>
            </a:r>
            <a:endParaRPr lang="de-DE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850" dirty="0">
                <a:solidFill>
                  <a:schemeClr val="tx2"/>
                </a:solidFill>
              </a:rPr>
              <a:t>Rittal</a:t>
            </a:r>
            <a:endParaRPr lang="tr-TR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Semikron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l-PL" sz="850" dirty="0">
                <a:solidFill>
                  <a:schemeClr val="tx2"/>
                </a:solidFill>
              </a:rPr>
              <a:t>Siemens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Sunpower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tr-TR" sz="850" dirty="0">
                <a:solidFill>
                  <a:schemeClr val="tx2"/>
                </a:solidFill>
              </a:rPr>
              <a:t>Taiyo Yuden</a:t>
            </a:r>
            <a:endParaRPr lang="de-DE" sz="850" dirty="0">
              <a:solidFill>
                <a:schemeClr val="tx2"/>
              </a:solidFill>
            </a:endParaRPr>
          </a:p>
          <a:p>
            <a:r>
              <a:rPr lang="de-DE" sz="850" dirty="0" err="1">
                <a:solidFill>
                  <a:schemeClr val="tx2"/>
                </a:solidFill>
              </a:rPr>
              <a:t>Unify</a:t>
            </a:r>
            <a:endParaRPr lang="tr-TR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850" dirty="0">
                <a:solidFill>
                  <a:schemeClr val="tx2"/>
                </a:solidFill>
              </a:rPr>
              <a:t>Würth</a:t>
            </a:r>
          </a:p>
        </p:txBody>
      </p:sp>
      <p:sp>
        <p:nvSpPr>
          <p:cNvPr id="22" name="Rectangle 13"/>
          <p:cNvSpPr/>
          <p:nvPr/>
        </p:nvSpPr>
        <p:spPr>
          <a:xfrm>
            <a:off x="2651803" y="2100836"/>
            <a:ext cx="1818068" cy="41729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Consumer Goods</a:t>
            </a:r>
            <a:endParaRPr lang="en-GB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babymarkt.de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BSH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CUBE Bikes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Coca-Cola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dm-drogerie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  <a:r>
              <a:rPr lang="en-US" sz="850" dirty="0" err="1">
                <a:solidFill>
                  <a:schemeClr val="tx2"/>
                </a:solidFill>
              </a:rPr>
              <a:t>markt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Faber-Castell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Gardena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Genius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Ghost Bikes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Grundig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Husqvarna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Intersport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Jeld Wen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Kneipp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MediaMarktSaturn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  <a:br>
              <a:rPr lang="en-US" sz="850" dirty="0">
                <a:solidFill>
                  <a:schemeClr val="tx2"/>
                </a:solidFill>
              </a:rPr>
            </a:br>
            <a:r>
              <a:rPr lang="en-US" sz="850" dirty="0" err="1">
                <a:solidFill>
                  <a:schemeClr val="tx2"/>
                </a:solidFill>
              </a:rPr>
              <a:t>Musikhaus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  <a:r>
              <a:rPr lang="en-US" sz="850" dirty="0" err="1">
                <a:solidFill>
                  <a:schemeClr val="tx2"/>
                </a:solidFill>
              </a:rPr>
              <a:t>Thomann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  <a:br>
              <a:rPr lang="en-US" sz="850" dirty="0">
                <a:solidFill>
                  <a:schemeClr val="tx2"/>
                </a:solidFill>
              </a:rPr>
            </a:br>
            <a:r>
              <a:rPr lang="en-US" sz="850" dirty="0" err="1">
                <a:solidFill>
                  <a:schemeClr val="tx2"/>
                </a:solidFill>
              </a:rPr>
              <a:t>Nespoli</a:t>
            </a:r>
            <a:r>
              <a:rPr lang="en-US" sz="850" dirty="0">
                <a:solidFill>
                  <a:schemeClr val="tx2"/>
                </a:solidFill>
              </a:rPr>
              <a:t> GmbH 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Obi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Okay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Playmobil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Puma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Powerslide</a:t>
            </a:r>
            <a:br>
              <a:rPr lang="en-US" sz="850" dirty="0">
                <a:solidFill>
                  <a:schemeClr val="tx2"/>
                </a:solidFill>
              </a:rPr>
            </a:br>
            <a:r>
              <a:rPr lang="en-US" sz="850" dirty="0" err="1">
                <a:solidFill>
                  <a:schemeClr val="tx2"/>
                </a:solidFill>
              </a:rPr>
              <a:t>Rewe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Samsung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Simba Dickie Group</a:t>
            </a:r>
            <a:br>
              <a:rPr lang="en-US" sz="850" dirty="0">
                <a:solidFill>
                  <a:schemeClr val="tx2"/>
                </a:solidFill>
              </a:rPr>
            </a:br>
            <a:r>
              <a:rPr lang="en-US" sz="850" dirty="0" err="1">
                <a:solidFill>
                  <a:schemeClr val="tx2"/>
                </a:solidFill>
              </a:rPr>
              <a:t>Stürmer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  <a:r>
              <a:rPr lang="en-US" sz="850" dirty="0" err="1">
                <a:solidFill>
                  <a:schemeClr val="tx2"/>
                </a:solidFill>
              </a:rPr>
              <a:t>Maschinen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TianDe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Uvex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Witt </a:t>
            </a:r>
            <a:r>
              <a:rPr lang="en-US" sz="850" dirty="0" err="1">
                <a:solidFill>
                  <a:schemeClr val="tx2"/>
                </a:solidFill>
              </a:rPr>
              <a:t>Weiden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yfood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900" dirty="0">
              <a:solidFill>
                <a:schemeClr val="tx2"/>
              </a:solidFill>
            </a:endParaRPr>
          </a:p>
        </p:txBody>
      </p:sp>
      <p:sp>
        <p:nvSpPr>
          <p:cNvPr id="23" name="Rectangle 14"/>
          <p:cNvSpPr/>
          <p:nvPr/>
        </p:nvSpPr>
        <p:spPr>
          <a:xfrm>
            <a:off x="4683274" y="2100837"/>
            <a:ext cx="1818068" cy="148733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HealthCare</a:t>
            </a:r>
            <a:endParaRPr lang="en-GB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850" dirty="0" err="1">
                <a:solidFill>
                  <a:schemeClr val="tx2"/>
                </a:solidFill>
              </a:rPr>
              <a:t>Eckert&amp;Ziegler</a:t>
            </a:r>
            <a:endParaRPr lang="de-DE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Fresenius Medical Care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GE Healthcare</a:t>
            </a:r>
          </a:p>
          <a:p>
            <a:r>
              <a:rPr lang="en-US" altLang="de-DE" sz="85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Mölnlycke</a:t>
            </a:r>
            <a:r>
              <a:rPr lang="en-US" altLang="de-DE" sz="85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health care</a:t>
            </a:r>
            <a:r>
              <a:rPr lang="de-DE" altLang="de-DE" sz="85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850" dirty="0" err="1">
                <a:solidFill>
                  <a:schemeClr val="tx2"/>
                </a:solidFill>
              </a:rPr>
              <a:t>Qiagen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s-IS" sz="850" dirty="0">
                <a:solidFill>
                  <a:schemeClr val="tx2"/>
                </a:solidFill>
              </a:rPr>
              <a:t>Scherf-Präzision Europa</a:t>
            </a:r>
          </a:p>
          <a:p>
            <a:pPr marL="0" indent="0">
              <a:buNone/>
            </a:pPr>
            <a:r>
              <a:rPr lang="pl-PL" sz="850" dirty="0">
                <a:solidFill>
                  <a:schemeClr val="tx2"/>
                </a:solidFill>
              </a:rPr>
              <a:t>Siemen</a:t>
            </a:r>
            <a:r>
              <a:rPr lang="de-DE" sz="850" dirty="0">
                <a:solidFill>
                  <a:schemeClr val="tx2"/>
                </a:solidFill>
              </a:rPr>
              <a:t>s </a:t>
            </a:r>
            <a:r>
              <a:rPr lang="de-DE" sz="850" dirty="0" err="1">
                <a:solidFill>
                  <a:schemeClr val="tx2"/>
                </a:solidFill>
              </a:rPr>
              <a:t>Healthineers</a:t>
            </a:r>
            <a:endParaRPr lang="de-DE" sz="850" dirty="0">
              <a:solidFill>
                <a:schemeClr val="tx2"/>
              </a:solidFill>
            </a:endParaRPr>
          </a:p>
        </p:txBody>
      </p:sp>
      <p:sp>
        <p:nvSpPr>
          <p:cNvPr id="24" name="Rectangle 15"/>
          <p:cNvSpPr/>
          <p:nvPr/>
        </p:nvSpPr>
        <p:spPr>
          <a:xfrm>
            <a:off x="6714745" y="2100837"/>
            <a:ext cx="1821143" cy="21605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Industrial Goods</a:t>
            </a:r>
            <a:endParaRPr lang="en-GB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ABB</a:t>
            </a:r>
          </a:p>
          <a:p>
            <a:pPr marL="0" indent="0">
              <a:buNone/>
            </a:pPr>
            <a:r>
              <a:rPr lang="de-DE" sz="850" dirty="0" err="1">
                <a:solidFill>
                  <a:schemeClr val="tx2"/>
                </a:solidFill>
              </a:rPr>
              <a:t>Diebold</a:t>
            </a:r>
            <a:r>
              <a:rPr lang="de-DE" sz="850" dirty="0">
                <a:solidFill>
                  <a:schemeClr val="tx2"/>
                </a:solidFill>
              </a:rPr>
              <a:t> Nixdorf</a:t>
            </a:r>
            <a:br>
              <a:rPr lang="de-DE" sz="850" dirty="0">
                <a:solidFill>
                  <a:schemeClr val="tx2"/>
                </a:solidFill>
              </a:rPr>
            </a:br>
            <a:r>
              <a:rPr lang="de-DE" sz="850" dirty="0" err="1">
                <a:solidFill>
                  <a:schemeClr val="tx2"/>
                </a:solidFill>
              </a:rPr>
              <a:t>ebm</a:t>
            </a:r>
            <a:r>
              <a:rPr lang="de-DE" sz="850" dirty="0">
                <a:solidFill>
                  <a:schemeClr val="tx2"/>
                </a:solidFill>
              </a:rPr>
              <a:t>-papst </a:t>
            </a:r>
            <a:r>
              <a:rPr lang="de-DE" sz="850" dirty="0" err="1">
                <a:solidFill>
                  <a:schemeClr val="tx2"/>
                </a:solidFill>
              </a:rPr>
              <a:t>Mulfingen</a:t>
            </a:r>
            <a:r>
              <a:rPr lang="de-DE" sz="85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850" dirty="0" err="1">
                <a:solidFill>
                  <a:schemeClr val="tx2"/>
                </a:solidFill>
              </a:rPr>
              <a:t>Framatome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850" dirty="0">
                <a:solidFill>
                  <a:schemeClr val="tx2"/>
                </a:solidFill>
              </a:rPr>
              <a:t>Gardner Denver</a:t>
            </a:r>
          </a:p>
          <a:p>
            <a:pPr marL="0" indent="0">
              <a:buNone/>
            </a:pPr>
            <a:r>
              <a:rPr lang="da-DK" sz="850" dirty="0">
                <a:solidFill>
                  <a:schemeClr val="tx2"/>
                </a:solidFill>
              </a:rPr>
              <a:t>K.D. Feddersen</a:t>
            </a:r>
            <a:br>
              <a:rPr lang="da-DK" sz="850" dirty="0">
                <a:solidFill>
                  <a:schemeClr val="tx2"/>
                </a:solidFill>
              </a:rPr>
            </a:br>
            <a:r>
              <a:rPr lang="da-DK" sz="850" dirty="0">
                <a:solidFill>
                  <a:schemeClr val="tx2"/>
                </a:solidFill>
              </a:rPr>
              <a:t>Klaus Faber AG </a:t>
            </a:r>
          </a:p>
          <a:p>
            <a:pPr marL="0" indent="0">
              <a:buNone/>
            </a:pPr>
            <a:r>
              <a:rPr lang="es-ES_tradnl" sz="850" dirty="0">
                <a:solidFill>
                  <a:schemeClr val="tx2"/>
                </a:solidFill>
              </a:rPr>
              <a:t>Krones</a:t>
            </a:r>
          </a:p>
          <a:p>
            <a:r>
              <a:rPr lang="en-US" sz="850" cap="all" dirty="0">
                <a:solidFill>
                  <a:schemeClr val="tx2"/>
                </a:solidFill>
              </a:rPr>
              <a:t>Leoni</a:t>
            </a:r>
            <a:endParaRPr lang="es-ES_tradnl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_tradnl" sz="850" dirty="0">
                <a:solidFill>
                  <a:schemeClr val="tx2"/>
                </a:solidFill>
              </a:rPr>
              <a:t>Moog</a:t>
            </a:r>
          </a:p>
          <a:p>
            <a:r>
              <a:rPr lang="en-US" sz="850" dirty="0" err="1">
                <a:solidFill>
                  <a:schemeClr val="tx2"/>
                </a:solidFill>
              </a:rPr>
              <a:t>Schaeffler</a:t>
            </a:r>
            <a:endParaRPr lang="en-US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l-PL" sz="850" dirty="0">
                <a:solidFill>
                  <a:schemeClr val="tx2"/>
                </a:solidFill>
              </a:rPr>
              <a:t>Siemens</a:t>
            </a:r>
          </a:p>
          <a:p>
            <a:pPr marL="0" indent="0">
              <a:buNone/>
            </a:pPr>
            <a:r>
              <a:rPr lang="en-US" sz="850" dirty="0">
                <a:solidFill>
                  <a:schemeClr val="tx2"/>
                </a:solidFill>
              </a:rPr>
              <a:t>SKF</a:t>
            </a:r>
          </a:p>
          <a:p>
            <a:pPr marL="0" indent="0">
              <a:buNone/>
            </a:pPr>
            <a:r>
              <a:rPr lang="sk-SK" sz="850" dirty="0">
                <a:solidFill>
                  <a:schemeClr val="tx2"/>
                </a:solidFill>
              </a:rPr>
              <a:t>Vossloh</a:t>
            </a:r>
            <a:endParaRPr lang="de-DE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900" dirty="0">
              <a:solidFill>
                <a:schemeClr val="tx2"/>
              </a:solidFill>
            </a:endParaRPr>
          </a:p>
        </p:txBody>
      </p:sp>
      <p:sp>
        <p:nvSpPr>
          <p:cNvPr id="25" name="Rectangle 16"/>
          <p:cNvSpPr/>
          <p:nvPr/>
        </p:nvSpPr>
        <p:spPr>
          <a:xfrm>
            <a:off x="6714745" y="4478445"/>
            <a:ext cx="1821143" cy="179535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en-GB" sz="1400" b="1">
                <a:solidFill>
                  <a:schemeClr val="tx2"/>
                </a:solidFill>
              </a:rPr>
              <a:t>Others branches</a:t>
            </a:r>
            <a:endParaRPr lang="en-GB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i-FI" sz="850" dirty="0">
                <a:solidFill>
                  <a:schemeClr val="tx2"/>
                </a:solidFill>
              </a:rPr>
              <a:t>Altana</a:t>
            </a:r>
          </a:p>
          <a:p>
            <a:pPr marL="0" indent="0">
              <a:buNone/>
            </a:pPr>
            <a:r>
              <a:rPr lang="de-DE" sz="850" dirty="0" err="1">
                <a:solidFill>
                  <a:schemeClr val="tx2"/>
                </a:solidFill>
              </a:rPr>
              <a:t>Antalis</a:t>
            </a:r>
            <a:r>
              <a:rPr lang="de-DE" sz="850" dirty="0">
                <a:solidFill>
                  <a:schemeClr val="tx2"/>
                </a:solidFill>
              </a:rPr>
              <a:t> Verpackungen</a:t>
            </a:r>
          </a:p>
          <a:p>
            <a:pPr marL="0" indent="0">
              <a:buNone/>
            </a:pPr>
            <a:r>
              <a:rPr lang="nb-NO" sz="850" dirty="0">
                <a:solidFill>
                  <a:schemeClr val="tx2"/>
                </a:solidFill>
              </a:rPr>
              <a:t>BayWa</a:t>
            </a:r>
            <a:endParaRPr lang="fi-FI" sz="8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l-PL" sz="850" dirty="0">
                <a:solidFill>
                  <a:schemeClr val="tx2"/>
                </a:solidFill>
              </a:rPr>
              <a:t>Drykorn</a:t>
            </a:r>
          </a:p>
          <a:p>
            <a:pPr marL="0" indent="0">
              <a:buNone/>
            </a:pPr>
            <a:r>
              <a:rPr lang="fi-FI" sz="850" dirty="0">
                <a:solidFill>
                  <a:schemeClr val="tx2"/>
                </a:solidFill>
              </a:rPr>
              <a:t>Kräuter Mix</a:t>
            </a:r>
          </a:p>
          <a:p>
            <a:pPr marL="0" indent="0">
              <a:buNone/>
            </a:pPr>
            <a:r>
              <a:rPr lang="nb-NO" sz="850" dirty="0">
                <a:solidFill>
                  <a:schemeClr val="tx2"/>
                </a:solidFill>
              </a:rPr>
              <a:t>Knauf PFT </a:t>
            </a:r>
          </a:p>
          <a:p>
            <a:r>
              <a:rPr lang="nb-NO" sz="850" dirty="0">
                <a:solidFill>
                  <a:schemeClr val="tx2"/>
                </a:solidFill>
              </a:rPr>
              <a:t>Kunert</a:t>
            </a:r>
            <a:br>
              <a:rPr lang="nb-NO" sz="850" dirty="0">
                <a:solidFill>
                  <a:schemeClr val="tx2"/>
                </a:solidFill>
              </a:rPr>
            </a:br>
            <a:r>
              <a:rPr lang="nb-NO" sz="850" dirty="0">
                <a:solidFill>
                  <a:schemeClr val="tx2"/>
                </a:solidFill>
              </a:rPr>
              <a:t>s.Oliver</a:t>
            </a:r>
            <a:br>
              <a:rPr lang="nb-NO" sz="850" dirty="0">
                <a:solidFill>
                  <a:schemeClr val="tx2"/>
                </a:solidFill>
              </a:rPr>
            </a:br>
            <a:r>
              <a:rPr lang="nb-NO" sz="850" dirty="0">
                <a:solidFill>
                  <a:schemeClr val="tx2"/>
                </a:solidFill>
              </a:rPr>
              <a:t>UPONOR</a:t>
            </a:r>
            <a:br>
              <a:rPr lang="nb-NO" sz="850" dirty="0">
                <a:solidFill>
                  <a:schemeClr val="tx2"/>
                </a:solidFill>
              </a:rPr>
            </a:br>
            <a:r>
              <a:rPr lang="nb-NO" sz="850" dirty="0">
                <a:solidFill>
                  <a:schemeClr val="tx2"/>
                </a:solidFill>
              </a:rPr>
              <a:t>Vereinigte Papierwarenfabriken</a:t>
            </a:r>
          </a:p>
        </p:txBody>
      </p:sp>
      <p:sp>
        <p:nvSpPr>
          <p:cNvPr id="26" name="Rectangle 10"/>
          <p:cNvSpPr/>
          <p:nvPr/>
        </p:nvSpPr>
        <p:spPr>
          <a:xfrm>
            <a:off x="619506" y="3809929"/>
            <a:ext cx="1818894" cy="246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tx2"/>
                </a:solidFill>
              </a:rPr>
              <a:t>Automotive</a:t>
            </a:r>
          </a:p>
          <a:p>
            <a:r>
              <a:rPr lang="en-US" sz="850" dirty="0">
                <a:solidFill>
                  <a:schemeClr val="tx2"/>
                </a:solidFill>
              </a:rPr>
              <a:t>Bosch</a:t>
            </a:r>
          </a:p>
          <a:p>
            <a:r>
              <a:rPr lang="en-US" sz="850">
                <a:solidFill>
                  <a:schemeClr val="tx2"/>
                </a:solidFill>
              </a:rPr>
              <a:t>Daimler</a:t>
            </a:r>
            <a:br>
              <a:rPr lang="en-US" sz="850" dirty="0">
                <a:solidFill>
                  <a:schemeClr val="tx2"/>
                </a:solidFill>
              </a:rPr>
            </a:br>
            <a:r>
              <a:rPr lang="en-US" sz="850" dirty="0">
                <a:solidFill>
                  <a:schemeClr val="tx2"/>
                </a:solidFill>
              </a:rPr>
              <a:t>Goodyear Dunlop</a:t>
            </a:r>
          </a:p>
          <a:p>
            <a:r>
              <a:rPr lang="en-US" sz="850" dirty="0" err="1">
                <a:solidFill>
                  <a:schemeClr val="tx2"/>
                </a:solidFill>
              </a:rPr>
              <a:t>Grammer</a:t>
            </a:r>
            <a:endParaRPr lang="en-US" sz="850" dirty="0">
              <a:solidFill>
                <a:schemeClr val="tx2"/>
              </a:solidFill>
            </a:endParaRPr>
          </a:p>
          <a:p>
            <a:r>
              <a:rPr lang="en-US" sz="850" dirty="0">
                <a:solidFill>
                  <a:schemeClr val="tx2"/>
                </a:solidFill>
              </a:rPr>
              <a:t>Knorr-</a:t>
            </a:r>
            <a:r>
              <a:rPr lang="en-US" sz="850" dirty="0" err="1">
                <a:solidFill>
                  <a:schemeClr val="tx2"/>
                </a:solidFill>
              </a:rPr>
              <a:t>Bremse</a:t>
            </a:r>
            <a:br>
              <a:rPr lang="en-US" sz="850" dirty="0">
                <a:solidFill>
                  <a:schemeClr val="tx2"/>
                </a:solidFill>
              </a:rPr>
            </a:br>
            <a:r>
              <a:rPr lang="en-US" sz="850" dirty="0">
                <a:solidFill>
                  <a:schemeClr val="tx2"/>
                </a:solidFill>
              </a:rPr>
              <a:t>Magna Mirrors</a:t>
            </a:r>
          </a:p>
          <a:p>
            <a:r>
              <a:rPr lang="en-US" sz="850" dirty="0">
                <a:solidFill>
                  <a:schemeClr val="tx2"/>
                </a:solidFill>
              </a:rPr>
              <a:t>MAN</a:t>
            </a:r>
          </a:p>
          <a:p>
            <a:r>
              <a:rPr lang="en-US" sz="850" dirty="0" err="1">
                <a:solidFill>
                  <a:schemeClr val="tx2"/>
                </a:solidFill>
              </a:rPr>
              <a:t>MöllerTech</a:t>
            </a:r>
            <a:r>
              <a:rPr lang="en-US" sz="850" dirty="0">
                <a:solidFill>
                  <a:schemeClr val="tx2"/>
                </a:solidFill>
              </a:rPr>
              <a:t> Thüringen</a:t>
            </a:r>
          </a:p>
          <a:p>
            <a:r>
              <a:rPr lang="en-US" sz="850" dirty="0">
                <a:solidFill>
                  <a:schemeClr val="tx2"/>
                </a:solidFill>
              </a:rPr>
              <a:t>Nokian </a:t>
            </a:r>
            <a:r>
              <a:rPr lang="en-US" sz="850" dirty="0" err="1">
                <a:solidFill>
                  <a:schemeClr val="tx2"/>
                </a:solidFill>
              </a:rPr>
              <a:t>Tyres</a:t>
            </a:r>
            <a:endParaRPr lang="en-US" sz="850" dirty="0">
              <a:solidFill>
                <a:schemeClr val="tx2"/>
              </a:solidFill>
            </a:endParaRPr>
          </a:p>
          <a:p>
            <a:r>
              <a:rPr lang="en-US" sz="850" dirty="0" err="1">
                <a:solidFill>
                  <a:schemeClr val="tx2"/>
                </a:solidFill>
              </a:rPr>
              <a:t>Rehau</a:t>
            </a:r>
            <a:endParaRPr lang="en-US" sz="850" dirty="0">
              <a:solidFill>
                <a:schemeClr val="tx2"/>
              </a:solidFill>
            </a:endParaRPr>
          </a:p>
          <a:p>
            <a:r>
              <a:rPr lang="en-US" sz="850" dirty="0">
                <a:solidFill>
                  <a:schemeClr val="tx2"/>
                </a:solidFill>
              </a:rPr>
              <a:t>Siemens</a:t>
            </a:r>
          </a:p>
          <a:p>
            <a:r>
              <a:rPr lang="en-US" sz="850" dirty="0">
                <a:solidFill>
                  <a:schemeClr val="tx2"/>
                </a:solidFill>
              </a:rPr>
              <a:t>Volkswagen</a:t>
            </a:r>
          </a:p>
          <a:p>
            <a:r>
              <a:rPr lang="en-US" sz="850" dirty="0">
                <a:solidFill>
                  <a:schemeClr val="tx2"/>
                </a:solidFill>
              </a:rPr>
              <a:t>ZF Friedrichshafen</a:t>
            </a:r>
          </a:p>
          <a:p>
            <a:endParaRPr lang="en-GB" sz="900" dirty="0">
              <a:solidFill>
                <a:schemeClr val="tx2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619506" y="2098679"/>
            <a:ext cx="1818894" cy="14894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tx2"/>
                </a:solidFill>
              </a:rPr>
              <a:t>Aerospace</a:t>
            </a:r>
          </a:p>
          <a:p>
            <a:r>
              <a:rPr lang="en-US" sz="850" dirty="0" err="1">
                <a:solidFill>
                  <a:schemeClr val="tx2"/>
                </a:solidFill>
              </a:rPr>
              <a:t>Evelop</a:t>
            </a:r>
            <a:r>
              <a:rPr lang="en-US" sz="850" dirty="0">
                <a:solidFill>
                  <a:schemeClr val="tx2"/>
                </a:solidFill>
              </a:rPr>
              <a:t> Airlines</a:t>
            </a:r>
          </a:p>
          <a:p>
            <a:r>
              <a:rPr lang="en-US" sz="850" dirty="0">
                <a:solidFill>
                  <a:schemeClr val="tx2"/>
                </a:solidFill>
              </a:rPr>
              <a:t>Global Helicopter Services</a:t>
            </a:r>
          </a:p>
          <a:p>
            <a:r>
              <a:rPr lang="en-US" sz="850" dirty="0">
                <a:solidFill>
                  <a:schemeClr val="tx2"/>
                </a:solidFill>
              </a:rPr>
              <a:t>Lufthansa </a:t>
            </a:r>
            <a:r>
              <a:rPr lang="en-US" sz="850" dirty="0" err="1">
                <a:solidFill>
                  <a:schemeClr val="tx2"/>
                </a:solidFill>
              </a:rPr>
              <a:t>Technik</a:t>
            </a:r>
            <a:r>
              <a:rPr lang="en-US" sz="850" dirty="0">
                <a:solidFill>
                  <a:schemeClr val="tx2"/>
                </a:solidFill>
              </a:rPr>
              <a:t> </a:t>
            </a:r>
            <a:r>
              <a:rPr lang="en-US" sz="850" dirty="0" err="1">
                <a:solidFill>
                  <a:schemeClr val="tx2"/>
                </a:solidFill>
              </a:rPr>
              <a:t>Logistik</a:t>
            </a:r>
            <a:r>
              <a:rPr lang="en-US" sz="850" dirty="0">
                <a:solidFill>
                  <a:schemeClr val="tx2"/>
                </a:solidFill>
              </a:rPr>
              <a:t> Services</a:t>
            </a:r>
          </a:p>
          <a:p>
            <a:r>
              <a:rPr lang="en-US" sz="850" dirty="0" err="1">
                <a:solidFill>
                  <a:schemeClr val="tx2"/>
                </a:solidFill>
              </a:rPr>
              <a:t>Proptech</a:t>
            </a:r>
            <a:r>
              <a:rPr lang="en-US" sz="850" dirty="0">
                <a:solidFill>
                  <a:schemeClr val="tx2"/>
                </a:solidFill>
              </a:rPr>
              <a:t> Aero</a:t>
            </a:r>
          </a:p>
          <a:p>
            <a:r>
              <a:rPr lang="en-US" sz="850" dirty="0">
                <a:solidFill>
                  <a:schemeClr val="tx2"/>
                </a:solidFill>
              </a:rPr>
              <a:t>Tiger Aviation</a:t>
            </a:r>
          </a:p>
          <a:p>
            <a:r>
              <a:rPr lang="en-US" sz="850" dirty="0">
                <a:solidFill>
                  <a:schemeClr val="tx2"/>
                </a:solidFill>
              </a:rPr>
              <a:t>SR Technics</a:t>
            </a:r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D5581EC3-DC54-462E-A36E-886D85A6C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657598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Consistently at the forefront.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0600"/>
            <a:ext cx="6840000" cy="430451"/>
          </a:xfrm>
        </p:spPr>
        <p:txBody>
          <a:bodyPr/>
          <a:lstStyle/>
          <a:p>
            <a:r>
              <a:rPr lang="en-US" dirty="0"/>
              <a:t>The awards for our performance speak for themselves. 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07E8D57-CDCD-4CF2-8843-0E7D8AC0CF50}"/>
              </a:ext>
            </a:extLst>
          </p:cNvPr>
          <p:cNvSpPr/>
          <p:nvPr/>
        </p:nvSpPr>
        <p:spPr>
          <a:xfrm>
            <a:off x="611188" y="5008410"/>
            <a:ext cx="3816349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7562E-8199-4E89-AB7E-76E254D7999F}"/>
              </a:ext>
            </a:extLst>
          </p:cNvPr>
          <p:cNvSpPr/>
          <p:nvPr/>
        </p:nvSpPr>
        <p:spPr>
          <a:xfrm>
            <a:off x="633100" y="2104203"/>
            <a:ext cx="3794437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042166E-79E2-4151-A201-CD0FB07A4E40}"/>
              </a:ext>
            </a:extLst>
          </p:cNvPr>
          <p:cNvSpPr/>
          <p:nvPr/>
        </p:nvSpPr>
        <p:spPr>
          <a:xfrm>
            <a:off x="611188" y="3576030"/>
            <a:ext cx="3816350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855AF8BA-EEBE-4DD7-AD47-0EAB83F6E8EE}"/>
              </a:ext>
            </a:extLst>
          </p:cNvPr>
          <p:cNvSpPr/>
          <p:nvPr/>
        </p:nvSpPr>
        <p:spPr>
          <a:xfrm>
            <a:off x="4706054" y="2091567"/>
            <a:ext cx="1829917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3342B62B-2E9E-4394-A8CC-687CC9B242C2}"/>
              </a:ext>
            </a:extLst>
          </p:cNvPr>
          <p:cNvSpPr/>
          <p:nvPr/>
        </p:nvSpPr>
        <p:spPr>
          <a:xfrm>
            <a:off x="4716463" y="5024765"/>
            <a:ext cx="3816350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2969C4F1-B1EC-4C6A-B559-06A35C67AAA5}"/>
              </a:ext>
            </a:extLst>
          </p:cNvPr>
          <p:cNvSpPr/>
          <p:nvPr/>
        </p:nvSpPr>
        <p:spPr>
          <a:xfrm>
            <a:off x="4716464" y="3576030"/>
            <a:ext cx="3816349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FEAAF47D-EB5C-4076-B0B9-80A30C48A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276442"/>
            <a:ext cx="918466" cy="91846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90D21F1-B615-4877-91A3-D7E7A476B53F}"/>
              </a:ext>
            </a:extLst>
          </p:cNvPr>
          <p:cNvSpPr txBox="1">
            <a:spLocks/>
          </p:cNvSpPr>
          <p:nvPr/>
        </p:nvSpPr>
        <p:spPr>
          <a:xfrm>
            <a:off x="1723688" y="2146698"/>
            <a:ext cx="2693402" cy="1245493"/>
          </a:xfrm>
          <a:prstGeom prst="rect">
            <a:avLst/>
          </a:prstGeom>
        </p:spPr>
        <p:txBody>
          <a:bodyPr lIns="0" tIns="90000" rIns="90000" bIns="144000" anchor="ctr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tx2"/>
                </a:solidFill>
              </a:rPr>
              <a:t>Outstanding corporate quality, customer focus and employee loyalty satisfaction: </a:t>
            </a:r>
            <a:r>
              <a:rPr lang="en-US" sz="1200" dirty="0">
                <a:solidFill>
                  <a:schemeClr val="tx2"/>
                </a:solidFill>
              </a:rPr>
              <a:t>Award winner in the "Business-oriented service providers" category</a:t>
            </a:r>
          </a:p>
        </p:txBody>
      </p:sp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27169FDA-E116-4083-BBE4-A1329746B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2" y="3794971"/>
            <a:ext cx="820598" cy="820598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9797CD-2BDA-4770-9B3E-CE155695B070}"/>
              </a:ext>
            </a:extLst>
          </p:cNvPr>
          <p:cNvSpPr txBox="1">
            <a:spLocks/>
          </p:cNvSpPr>
          <p:nvPr/>
        </p:nvSpPr>
        <p:spPr>
          <a:xfrm>
            <a:off x="1766432" y="3606537"/>
            <a:ext cx="2584906" cy="1253307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 b="1" dirty="0">
                <a:solidFill>
                  <a:schemeClr val="tx2"/>
                </a:solidFill>
              </a:rPr>
              <a:t>Strong growth in headcount and sales: </a:t>
            </a:r>
            <a:r>
              <a:rPr lang="en-GB" sz="1200" dirty="0">
                <a:solidFill>
                  <a:schemeClr val="tx2"/>
                </a:solidFill>
              </a:rPr>
              <a:t>6x BAYERNS BEST 50 award-winner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51E0ACB-1CA4-4984-BBEA-A320B74ECED0}"/>
              </a:ext>
            </a:extLst>
          </p:cNvPr>
          <p:cNvSpPr txBox="1">
            <a:spLocks/>
          </p:cNvSpPr>
          <p:nvPr/>
        </p:nvSpPr>
        <p:spPr>
          <a:xfrm>
            <a:off x="1723688" y="5042029"/>
            <a:ext cx="2525036" cy="1253308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tx2"/>
                </a:solidFill>
              </a:rPr>
              <a:t>Outstanding with regard to training: </a:t>
            </a:r>
            <a:br>
              <a:rPr lang="en-US" sz="1200" dirty="0"/>
            </a:br>
            <a:r>
              <a:rPr lang="en-US" sz="1200" dirty="0">
                <a:solidFill>
                  <a:schemeClr val="tx2"/>
                </a:solidFill>
              </a:rPr>
              <a:t>1st (out of 50) among training companies in the field of forwarding, transport  and logistics</a:t>
            </a:r>
          </a:p>
        </p:txBody>
      </p:sp>
      <p:pic>
        <p:nvPicPr>
          <p:cNvPr id="19" name="Picture Placeholder 9">
            <a:extLst>
              <a:ext uri="{FF2B5EF4-FFF2-40B4-BE49-F238E27FC236}">
                <a16:creationId xmlns:a16="http://schemas.microsoft.com/office/drawing/2014/main" id="{453C860D-0740-4CB9-B946-F59115DE2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91" y="2101132"/>
            <a:ext cx="918466" cy="91846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D1E56E6-0C21-4811-978C-ACE1EEA0B666}"/>
              </a:ext>
            </a:extLst>
          </p:cNvPr>
          <p:cNvSpPr txBox="1">
            <a:spLocks/>
          </p:cNvSpPr>
          <p:nvPr/>
        </p:nvSpPr>
        <p:spPr>
          <a:xfrm>
            <a:off x="6478056" y="2928152"/>
            <a:ext cx="1891148" cy="423215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chemeClr val="tx2"/>
                </a:solidFill>
              </a:rPr>
              <a:t>Unternehmer des </a:t>
            </a:r>
            <a:br>
              <a:rPr lang="de-DE" sz="1200" b="1" dirty="0">
                <a:solidFill>
                  <a:schemeClr val="tx2"/>
                </a:solidFill>
              </a:rPr>
            </a:br>
            <a:r>
              <a:rPr lang="de-DE" sz="1200" b="1" dirty="0">
                <a:solidFill>
                  <a:schemeClr val="tx2"/>
                </a:solidFill>
              </a:rPr>
              <a:t>Jahres 2012</a:t>
            </a:r>
            <a:endParaRPr lang="de-DE" sz="1200" dirty="0">
              <a:solidFill>
                <a:schemeClr val="tx2"/>
              </a:solidFill>
            </a:endParaRPr>
          </a:p>
        </p:txBody>
      </p:sp>
      <p:pic>
        <p:nvPicPr>
          <p:cNvPr id="21" name="Picture Placeholder 9">
            <a:extLst>
              <a:ext uri="{FF2B5EF4-FFF2-40B4-BE49-F238E27FC236}">
                <a16:creationId xmlns:a16="http://schemas.microsoft.com/office/drawing/2014/main" id="{4DCBFF59-C9E1-43DE-B44B-EB8E3D5A9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76" y="3787999"/>
            <a:ext cx="872668" cy="872668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B2B7B80-F38B-4032-A068-8D31F7A1B9CE}"/>
              </a:ext>
            </a:extLst>
          </p:cNvPr>
          <p:cNvSpPr txBox="1">
            <a:spLocks/>
          </p:cNvSpPr>
          <p:nvPr/>
        </p:nvSpPr>
        <p:spPr>
          <a:xfrm>
            <a:off x="5738524" y="3623128"/>
            <a:ext cx="2776826" cy="1253308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tx2"/>
                </a:solidFill>
              </a:rPr>
              <a:t>Germany's shippers trust Geis:</a:t>
            </a:r>
            <a:br>
              <a:rPr lang="en-US" sz="1200" dirty="0"/>
            </a:br>
            <a:r>
              <a:rPr lang="en-US" sz="1200" dirty="0">
                <a:solidFill>
                  <a:schemeClr val="tx2"/>
                </a:solidFill>
              </a:rPr>
              <a:t>7th in the Verkehrsrundschau image ranking in the area of industrial contract logistics</a:t>
            </a: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B75544F8-357B-424D-8566-112308B96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04" y="5422902"/>
            <a:ext cx="695962" cy="395795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463690E-DD8C-4DDE-8D0A-4A4575A7005B}"/>
              </a:ext>
            </a:extLst>
          </p:cNvPr>
          <p:cNvSpPr txBox="1">
            <a:spLocks/>
          </p:cNvSpPr>
          <p:nvPr/>
        </p:nvSpPr>
        <p:spPr>
          <a:xfrm>
            <a:off x="5771162" y="5021063"/>
            <a:ext cx="2604392" cy="1253308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tx2"/>
                </a:solidFill>
              </a:rPr>
              <a:t>Excellent with regard to punctuality</a:t>
            </a:r>
            <a:br>
              <a:rPr lang="en-US" sz="1200" dirty="0"/>
            </a:br>
            <a:r>
              <a:rPr lang="en-US" sz="1200" b="1" dirty="0">
                <a:solidFill>
                  <a:schemeClr val="tx2"/>
                </a:solidFill>
              </a:rPr>
              <a:t>and quality: </a:t>
            </a:r>
            <a:r>
              <a:rPr lang="en-US" sz="1200" dirty="0">
                <a:solidFill>
                  <a:schemeClr val="tx2"/>
                </a:solidFill>
              </a:rPr>
              <a:t>Geis ranks 1 to 3</a:t>
            </a:r>
            <a:br>
              <a:rPr lang="en-US" sz="1200" dirty="0"/>
            </a:br>
            <a:r>
              <a:rPr lang="en-US" sz="1200" dirty="0">
                <a:solidFill>
                  <a:schemeClr val="tx2"/>
                </a:solidFill>
              </a:rPr>
              <a:t>in the IDS Quality Ranking 2022</a:t>
            </a:r>
            <a:endParaRPr lang="de-DE" sz="1200" dirty="0">
              <a:solidFill>
                <a:schemeClr val="tx2"/>
              </a:solidFill>
            </a:endParaRPr>
          </a:p>
        </p:txBody>
      </p:sp>
      <p:pic>
        <p:nvPicPr>
          <p:cNvPr id="25" name="Picture Placeholder 9">
            <a:extLst>
              <a:ext uri="{FF2B5EF4-FFF2-40B4-BE49-F238E27FC236}">
                <a16:creationId xmlns:a16="http://schemas.microsoft.com/office/drawing/2014/main" id="{31DCD5A4-6791-4A3C-95FB-9EFD546C6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757" y="5346267"/>
            <a:ext cx="588073" cy="610302"/>
          </a:xfrm>
          <a:prstGeom prst="rect">
            <a:avLst/>
          </a:prstGeom>
        </p:spPr>
      </p:pic>
      <p:sp>
        <p:nvSpPr>
          <p:cNvPr id="26" name="Rectangle 14">
            <a:extLst>
              <a:ext uri="{FF2B5EF4-FFF2-40B4-BE49-F238E27FC236}">
                <a16:creationId xmlns:a16="http://schemas.microsoft.com/office/drawing/2014/main" id="{8875815F-DA0F-4C80-9DAB-FF595746846D}"/>
              </a:ext>
            </a:extLst>
          </p:cNvPr>
          <p:cNvSpPr/>
          <p:nvPr/>
        </p:nvSpPr>
        <p:spPr>
          <a:xfrm>
            <a:off x="6734001" y="2107715"/>
            <a:ext cx="1829917" cy="12533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DB4F66A-B619-4038-BFDE-1CFA0EE51F3C}"/>
              </a:ext>
            </a:extLst>
          </p:cNvPr>
          <p:cNvSpPr txBox="1">
            <a:spLocks/>
          </p:cNvSpPr>
          <p:nvPr/>
        </p:nvSpPr>
        <p:spPr>
          <a:xfrm>
            <a:off x="6826250" y="2730729"/>
            <a:ext cx="1741488" cy="537442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tx2"/>
                </a:solidFill>
              </a:rPr>
              <a:t>Study </a:t>
            </a:r>
          </a:p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tx2"/>
                </a:solidFill>
              </a:rPr>
              <a:t>"Excellent at fulfilling customer requirements 2023"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39D3C2D-6B4B-4DA2-9BB2-80DC185E15ED}"/>
              </a:ext>
            </a:extLst>
          </p:cNvPr>
          <p:cNvSpPr txBox="1"/>
          <p:nvPr/>
        </p:nvSpPr>
        <p:spPr>
          <a:xfrm>
            <a:off x="6862665" y="2145417"/>
            <a:ext cx="15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TOP 10</a:t>
            </a:r>
          </a:p>
        </p:txBody>
      </p:sp>
      <p:pic>
        <p:nvPicPr>
          <p:cNvPr id="30" name="Picture Placeholder 9">
            <a:extLst>
              <a:ext uri="{FF2B5EF4-FFF2-40B4-BE49-F238E27FC236}">
                <a16:creationId xmlns:a16="http://schemas.microsoft.com/office/drawing/2014/main" id="{76EC3027-D1D1-4A8B-8BEC-A0AB12268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45" y="2104203"/>
            <a:ext cx="867539" cy="867539"/>
          </a:xfrm>
          <a:prstGeom prst="rect">
            <a:avLst/>
          </a:prstGeom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986D8AF-952E-4793-8334-A891748C74DD}"/>
              </a:ext>
            </a:extLst>
          </p:cNvPr>
          <p:cNvSpPr txBox="1">
            <a:spLocks/>
          </p:cNvSpPr>
          <p:nvPr/>
        </p:nvSpPr>
        <p:spPr>
          <a:xfrm>
            <a:off x="4767373" y="2936486"/>
            <a:ext cx="1891148" cy="423215"/>
          </a:xfrm>
          <a:prstGeom prst="rect">
            <a:avLst/>
          </a:prstGeom>
        </p:spPr>
        <p:txBody>
          <a:bodyPr vert="horz" lIns="0" tIns="90000" rIns="144000" bIns="144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000"/>
              </a:lnSpc>
            </a:pPr>
            <a:r>
              <a:rPr lang="en-GB" sz="1200" b="1" dirty="0">
                <a:solidFill>
                  <a:schemeClr val="tx2"/>
                </a:solidFill>
              </a:rPr>
              <a:t>Entrepreneur </a:t>
            </a:r>
          </a:p>
          <a:p>
            <a:pPr algn="ctr">
              <a:lnSpc>
                <a:spcPts val="1000"/>
              </a:lnSpc>
            </a:pPr>
            <a:r>
              <a:rPr lang="en-GB" sz="1200" b="1" dirty="0">
                <a:solidFill>
                  <a:schemeClr val="tx2"/>
                </a:solidFill>
              </a:rPr>
              <a:t>of the year 2012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95B92E-7492-ED2D-4292-6EBED7EE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1017581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The Geis brand.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Values and competencies at a glance.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F6EE368-016C-4B8F-A110-B1DBAF1D4140}"/>
              </a:ext>
            </a:extLst>
          </p:cNvPr>
          <p:cNvSpPr/>
          <p:nvPr/>
        </p:nvSpPr>
        <p:spPr>
          <a:xfrm>
            <a:off x="1657350" y="5652424"/>
            <a:ext cx="6003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cap="all" dirty="0">
                <a:solidFill>
                  <a:srgbClr val="FF0000"/>
                </a:solidFill>
              </a:rPr>
              <a:t>The logistics partner with the best overall package.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A04AB4-06BC-42D7-805C-F292EE18D6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80" y="2828628"/>
            <a:ext cx="1555440" cy="1446219"/>
          </a:xfrm>
          <a:prstGeom prst="rect">
            <a:avLst/>
          </a:prstGeom>
        </p:spPr>
      </p:pic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65E0C6D7-387C-4286-8F79-BB24E0399C6C}"/>
              </a:ext>
            </a:extLst>
          </p:cNvPr>
          <p:cNvSpPr/>
          <p:nvPr/>
        </p:nvSpPr>
        <p:spPr>
          <a:xfrm rot="16200000">
            <a:off x="5759108" y="2379177"/>
            <a:ext cx="2785358" cy="2774479"/>
          </a:xfrm>
          <a:prstGeom prst="triangle">
            <a:avLst>
              <a:gd name="adj" fmla="val 4942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0507926-B655-453A-9065-4112CB7A719C}"/>
              </a:ext>
            </a:extLst>
          </p:cNvPr>
          <p:cNvSpPr txBox="1"/>
          <p:nvPr/>
        </p:nvSpPr>
        <p:spPr>
          <a:xfrm>
            <a:off x="5761314" y="4246506"/>
            <a:ext cx="2777973" cy="338554"/>
          </a:xfrm>
          <a:prstGeom prst="rect">
            <a:avLst/>
          </a:prstGeom>
          <a:solidFill>
            <a:schemeClr val="bg2"/>
          </a:solidFill>
        </p:spPr>
        <p:txBody>
          <a:bodyPr wrap="square" rIns="540000" rtlCol="0" anchor="ctr">
            <a:spAutoFit/>
          </a:bodyPr>
          <a:lstStyle/>
          <a:p>
            <a:pPr algn="r"/>
            <a:r>
              <a:rPr lang="de-DE" sz="1600" dirty="0">
                <a:solidFill>
                  <a:schemeClr val="tx2"/>
                </a:solidFill>
              </a:rPr>
              <a:t>Solid financing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80CDE3-DF46-46BC-AA5A-741A2AFFD45B}"/>
              </a:ext>
            </a:extLst>
          </p:cNvPr>
          <p:cNvSpPr txBox="1"/>
          <p:nvPr/>
        </p:nvSpPr>
        <p:spPr>
          <a:xfrm>
            <a:off x="5761313" y="3822436"/>
            <a:ext cx="2777973" cy="338554"/>
          </a:xfrm>
          <a:prstGeom prst="rect">
            <a:avLst/>
          </a:prstGeom>
          <a:solidFill>
            <a:schemeClr val="bg2"/>
          </a:solidFill>
        </p:spPr>
        <p:txBody>
          <a:bodyPr wrap="square" rIns="540000" rtlCol="0" anchor="ctr">
            <a:spAutoFit/>
          </a:bodyPr>
          <a:lstStyle/>
          <a:p>
            <a:pPr algn="r"/>
            <a:r>
              <a:rPr lang="de-DE" sz="1600" dirty="0">
                <a:solidFill>
                  <a:schemeClr val="tx2"/>
                </a:solidFill>
              </a:rPr>
              <a:t>Concentrated know-how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947B66-B3AD-4AB4-BA9F-A12DC416122D}"/>
              </a:ext>
            </a:extLst>
          </p:cNvPr>
          <p:cNvSpPr txBox="1"/>
          <p:nvPr/>
        </p:nvSpPr>
        <p:spPr>
          <a:xfrm>
            <a:off x="5761313" y="3398366"/>
            <a:ext cx="2777973" cy="338554"/>
          </a:xfrm>
          <a:prstGeom prst="rect">
            <a:avLst/>
          </a:prstGeom>
          <a:solidFill>
            <a:schemeClr val="bg2"/>
          </a:solidFill>
        </p:spPr>
        <p:txBody>
          <a:bodyPr wrap="square" rIns="540000" rtlCol="0" anchor="ctr">
            <a:spAutoFit/>
          </a:bodyPr>
          <a:lstStyle/>
          <a:p>
            <a:pPr algn="r"/>
            <a:r>
              <a:rPr lang="de-DE" sz="1600" dirty="0">
                <a:solidFill>
                  <a:schemeClr val="tx2"/>
                </a:solidFill>
              </a:rPr>
              <a:t>IT performance strength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A68A46E-C630-4782-B3A7-04568396C9D9}"/>
              </a:ext>
            </a:extLst>
          </p:cNvPr>
          <p:cNvSpPr txBox="1"/>
          <p:nvPr/>
        </p:nvSpPr>
        <p:spPr>
          <a:xfrm>
            <a:off x="5761314" y="2974296"/>
            <a:ext cx="2777973" cy="338554"/>
          </a:xfrm>
          <a:prstGeom prst="rect">
            <a:avLst/>
          </a:prstGeom>
          <a:solidFill>
            <a:schemeClr val="bg2"/>
          </a:solidFill>
        </p:spPr>
        <p:txBody>
          <a:bodyPr wrap="square" rIns="540000" rtlCol="0" anchor="ctr">
            <a:spAutoFit/>
          </a:bodyPr>
          <a:lstStyle/>
          <a:p>
            <a:pPr algn="r"/>
            <a:r>
              <a:rPr lang="de-DE" sz="1600" dirty="0">
                <a:solidFill>
                  <a:schemeClr val="tx2"/>
                </a:solidFill>
              </a:rPr>
              <a:t>Pro-active approach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CA227C1-7E0B-4326-A7A3-DE2F2F5B6C8B}"/>
              </a:ext>
            </a:extLst>
          </p:cNvPr>
          <p:cNvSpPr txBox="1"/>
          <p:nvPr/>
        </p:nvSpPr>
        <p:spPr>
          <a:xfrm>
            <a:off x="5761315" y="2550226"/>
            <a:ext cx="2777973" cy="338554"/>
          </a:xfrm>
          <a:prstGeom prst="rect">
            <a:avLst/>
          </a:prstGeom>
          <a:solidFill>
            <a:schemeClr val="bg2"/>
          </a:solidFill>
        </p:spPr>
        <p:txBody>
          <a:bodyPr wrap="square" rIns="540000" rtlCol="0" anchor="ctr">
            <a:spAutoFit/>
          </a:bodyPr>
          <a:lstStyle/>
          <a:p>
            <a:pPr algn="r">
              <a:tabLst>
                <a:tab pos="2873375" algn="l"/>
              </a:tabLst>
            </a:pPr>
            <a:r>
              <a:rPr lang="en-GB" sz="1600" dirty="0">
                <a:solidFill>
                  <a:schemeClr val="tx2"/>
                </a:solidFill>
              </a:rPr>
              <a:t>Matching offering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2DD790-350C-4BC9-9318-C43E0F1E00D4}"/>
              </a:ext>
            </a:extLst>
          </p:cNvPr>
          <p:cNvSpPr txBox="1"/>
          <p:nvPr/>
        </p:nvSpPr>
        <p:spPr>
          <a:xfrm>
            <a:off x="5764547" y="1999790"/>
            <a:ext cx="27779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2400" b="1" cap="all" dirty="0">
                <a:solidFill>
                  <a:schemeClr val="tx2"/>
                </a:solidFill>
              </a:rPr>
              <a:t>CORE COMPETENCES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C850444-2ECF-45E9-97CF-E7125B8BB204}"/>
              </a:ext>
            </a:extLst>
          </p:cNvPr>
          <p:cNvSpPr txBox="1"/>
          <p:nvPr/>
        </p:nvSpPr>
        <p:spPr>
          <a:xfrm>
            <a:off x="611188" y="2009284"/>
            <a:ext cx="25071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cap="all" dirty="0">
                <a:solidFill>
                  <a:schemeClr val="tx2"/>
                </a:solidFill>
              </a:rPr>
              <a:t>CORE VALUES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3EF1DD8-E7B9-40CC-A038-DA1E47CBAF05}"/>
              </a:ext>
            </a:extLst>
          </p:cNvPr>
          <p:cNvGrpSpPr/>
          <p:nvPr/>
        </p:nvGrpSpPr>
        <p:grpSpPr>
          <a:xfrm>
            <a:off x="619919" y="2387410"/>
            <a:ext cx="2823050" cy="2785945"/>
            <a:chOff x="2130794" y="2388372"/>
            <a:chExt cx="2877168" cy="3186672"/>
          </a:xfrm>
        </p:grpSpPr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03EE14B1-8F56-4BBB-97AB-A95D89653534}"/>
                </a:ext>
              </a:extLst>
            </p:cNvPr>
            <p:cNvSpPr/>
            <p:nvPr/>
          </p:nvSpPr>
          <p:spPr>
            <a:xfrm rot="5400000">
              <a:off x="1973447" y="2551703"/>
              <a:ext cx="3186672" cy="2860009"/>
            </a:xfrm>
            <a:prstGeom prst="triangle">
              <a:avLst>
                <a:gd name="adj" fmla="val 4996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D7DA03D-6704-42BD-B28E-87BF3C7ED88E}"/>
                </a:ext>
              </a:extLst>
            </p:cNvPr>
            <p:cNvSpPr txBox="1"/>
            <p:nvPr/>
          </p:nvSpPr>
          <p:spPr>
            <a:xfrm>
              <a:off x="2145962" y="5014571"/>
              <a:ext cx="2862000" cy="38725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540000" rtlCol="0">
              <a:spAutoFit/>
            </a:bodyPr>
            <a:lstStyle/>
            <a:p>
              <a:r>
                <a:rPr lang="de-DE" sz="1600" dirty="0">
                  <a:solidFill>
                    <a:schemeClr val="tx2"/>
                  </a:solidFill>
                </a:rPr>
                <a:t>Excellence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02782E3-9F41-437E-B5A9-DA20DB7822A7}"/>
                </a:ext>
              </a:extLst>
            </p:cNvPr>
            <p:cNvSpPr txBox="1"/>
            <p:nvPr/>
          </p:nvSpPr>
          <p:spPr>
            <a:xfrm>
              <a:off x="2136778" y="4508079"/>
              <a:ext cx="2862000" cy="38725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540000" rtlCol="0" anchor="ctr">
              <a:spAutoFit/>
            </a:bodyPr>
            <a:lstStyle/>
            <a:p>
              <a:r>
                <a:rPr lang="de-DE" sz="1600" dirty="0">
                  <a:solidFill>
                    <a:schemeClr val="tx2"/>
                  </a:solidFill>
                </a:rPr>
                <a:t>Consistency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1505B9C-4488-4F87-8346-632BF687BB89}"/>
                </a:ext>
              </a:extLst>
            </p:cNvPr>
            <p:cNvSpPr txBox="1"/>
            <p:nvPr/>
          </p:nvSpPr>
          <p:spPr>
            <a:xfrm>
              <a:off x="2136776" y="3543941"/>
              <a:ext cx="2862000" cy="38725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540000" rtlCol="0" anchor="ctr">
              <a:spAutoFit/>
            </a:bodyPr>
            <a:lstStyle/>
            <a:p>
              <a:r>
                <a:rPr lang="de-DE" sz="1600" dirty="0">
                  <a:solidFill>
                    <a:schemeClr val="tx2"/>
                  </a:solidFill>
                </a:rPr>
                <a:t>Drive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E340B92-4A99-40C2-8A10-CD60D782A123}"/>
                </a:ext>
              </a:extLst>
            </p:cNvPr>
            <p:cNvSpPr txBox="1"/>
            <p:nvPr/>
          </p:nvSpPr>
          <p:spPr>
            <a:xfrm>
              <a:off x="2136482" y="3061796"/>
              <a:ext cx="2862000" cy="38725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540000" rtlCol="0" anchor="ctr">
              <a:spAutoFit/>
            </a:bodyPr>
            <a:lstStyle/>
            <a:p>
              <a:r>
                <a:rPr lang="de-DE" sz="1600" dirty="0">
                  <a:solidFill>
                    <a:schemeClr val="tx2"/>
                  </a:solidFill>
                </a:rPr>
                <a:t>Togetherness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DC8B57A-47AF-4962-BB0A-7F6245F9ABAE}"/>
                </a:ext>
              </a:extLst>
            </p:cNvPr>
            <p:cNvSpPr txBox="1"/>
            <p:nvPr/>
          </p:nvSpPr>
          <p:spPr>
            <a:xfrm>
              <a:off x="2136776" y="2579648"/>
              <a:ext cx="2862000" cy="38725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540000" rtlCol="0" anchor="ctr">
              <a:spAutoFit/>
            </a:bodyPr>
            <a:lstStyle/>
            <a:p>
              <a:r>
                <a:rPr lang="de-DE" sz="1600" dirty="0">
                  <a:solidFill>
                    <a:schemeClr val="tx2"/>
                  </a:solidFill>
                </a:rPr>
                <a:t>Vision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62874DE2-7788-4542-9FB7-EA873656C05E}"/>
                </a:ext>
              </a:extLst>
            </p:cNvPr>
            <p:cNvSpPr/>
            <p:nvPr/>
          </p:nvSpPr>
          <p:spPr>
            <a:xfrm>
              <a:off x="2130794" y="4050435"/>
              <a:ext cx="2860306" cy="338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r>
                <a:rPr lang="de-DE" sz="1600" dirty="0">
                  <a:solidFill>
                    <a:schemeClr val="tx2"/>
                  </a:solidFill>
                </a:rPr>
                <a:t>Dynamics</a:t>
              </a:r>
            </a:p>
          </p:txBody>
        </p: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9C80D9EB-5841-4877-9605-832CC0ADFFE9}"/>
              </a:ext>
            </a:extLst>
          </p:cNvPr>
          <p:cNvSpPr/>
          <p:nvPr/>
        </p:nvSpPr>
        <p:spPr>
          <a:xfrm>
            <a:off x="566709" y="2348954"/>
            <a:ext cx="8253441" cy="226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17B8340-0EE7-4681-885B-09D56D2B11CD}"/>
              </a:ext>
            </a:extLst>
          </p:cNvPr>
          <p:cNvSpPr/>
          <p:nvPr/>
        </p:nvSpPr>
        <p:spPr>
          <a:xfrm>
            <a:off x="619919" y="4966482"/>
            <a:ext cx="7919370" cy="537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EC8C2F85-55CA-42CC-A2EB-BE4BB09C2E5A}"/>
              </a:ext>
            </a:extLst>
          </p:cNvPr>
          <p:cNvSpPr/>
          <p:nvPr/>
        </p:nvSpPr>
        <p:spPr>
          <a:xfrm rot="10800000">
            <a:off x="686606" y="5162982"/>
            <a:ext cx="7770788" cy="434118"/>
          </a:xfrm>
          <a:prstGeom prst="triangle">
            <a:avLst/>
          </a:prstGeom>
          <a:solidFill>
            <a:srgbClr val="9595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59595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14F3161-45A7-4DD5-964B-3FA780BC13A8}"/>
              </a:ext>
            </a:extLst>
          </p:cNvPr>
          <p:cNvSpPr txBox="1"/>
          <p:nvPr/>
        </p:nvSpPr>
        <p:spPr>
          <a:xfrm>
            <a:off x="5761317" y="4691863"/>
            <a:ext cx="2777972" cy="295200"/>
          </a:xfrm>
          <a:prstGeom prst="rect">
            <a:avLst/>
          </a:prstGeom>
          <a:solidFill>
            <a:schemeClr val="bg2"/>
          </a:solidFill>
        </p:spPr>
        <p:txBody>
          <a:bodyPr wrap="square" rIns="540000" rtlCol="0">
            <a:spAutoFit/>
          </a:bodyPr>
          <a:lstStyle/>
          <a:p>
            <a:pPr algn="r"/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A5245FAB-0FA2-4E83-8E04-68E802C55B90}"/>
              </a:ext>
            </a:extLst>
          </p:cNvPr>
          <p:cNvSpPr/>
          <p:nvPr/>
        </p:nvSpPr>
        <p:spPr>
          <a:xfrm>
            <a:off x="6057038" y="4671146"/>
            <a:ext cx="2021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>
                <a:solidFill>
                  <a:schemeClr val="tx2"/>
                </a:solidFill>
              </a:rPr>
              <a:t>Personal commitment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DBF11E-DBC8-490E-AD96-4223CA928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3854235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Directory Air + Sea offices.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offer you logistics from a single source</a:t>
            </a:r>
            <a:r>
              <a:rPr lang="de-DE" dirty="0"/>
              <a:t>.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11187" y="2104998"/>
            <a:ext cx="7921625" cy="3855229"/>
            <a:chOff x="612773" y="2126930"/>
            <a:chExt cx="9175304" cy="4198975"/>
          </a:xfrm>
        </p:grpSpPr>
        <p:sp>
          <p:nvSpPr>
            <p:cNvPr id="8" name="Rectangle 14"/>
            <p:cNvSpPr/>
            <p:nvPr/>
          </p:nvSpPr>
          <p:spPr>
            <a:xfrm>
              <a:off x="612775" y="2126930"/>
              <a:ext cx="9175302" cy="3841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CONTACT DETAILS - GERMANY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12773" y="2560685"/>
              <a:ext cx="2705521" cy="11591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b="1" dirty="0">
                  <a:solidFill>
                    <a:schemeClr val="tx2"/>
                  </a:solidFill>
                </a:rPr>
                <a:t>BAD NEUSTADT</a:t>
              </a:r>
              <a:br>
                <a:rPr lang="de-DE" dirty="0">
                  <a:solidFill>
                    <a:schemeClr val="tx2"/>
                  </a:solidFill>
                </a:rPr>
              </a:br>
              <a:r>
                <a:rPr lang="en-US" sz="1100" dirty="0">
                  <a:solidFill>
                    <a:srgbClr val="4D4D4D"/>
                  </a:solidFill>
                </a:rPr>
                <a:t>Geis Air + Sea GmbH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Rudolf-Diesel-Ring 24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97616 Bad Neustadt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Tel: +49 (0) 911 – 669441 0</a:t>
              </a:r>
            </a:p>
          </p:txBody>
        </p:sp>
        <p:sp>
          <p:nvSpPr>
            <p:cNvPr id="24" name="Rechteck 23"/>
            <p:cNvSpPr/>
            <p:nvPr/>
          </p:nvSpPr>
          <p:spPr>
            <a:xfrm>
              <a:off x="612774" y="5039307"/>
              <a:ext cx="2705520" cy="12865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600" b="1" dirty="0">
                <a:solidFill>
                  <a:schemeClr val="tx2"/>
                </a:solidFill>
              </a:endParaRPr>
            </a:p>
            <a:p>
              <a:r>
                <a:rPr lang="de-DE" sz="1600" b="1" dirty="0">
                  <a:solidFill>
                    <a:schemeClr val="tx2"/>
                  </a:solidFill>
                </a:rPr>
                <a:t>KUERNACH</a:t>
              </a:r>
              <a:br>
                <a:rPr lang="de-DE" sz="1600" b="1" dirty="0">
                  <a:solidFill>
                    <a:schemeClr val="tx2"/>
                  </a:solidFill>
                </a:rPr>
              </a:br>
              <a:r>
                <a:rPr lang="de-DE" sz="1100" dirty="0">
                  <a:solidFill>
                    <a:schemeClr val="tx2"/>
                  </a:solidFill>
                </a:rPr>
                <a:t>Geis Air + Sea GmbH</a:t>
              </a:r>
            </a:p>
            <a:p>
              <a:r>
                <a:rPr lang="de-DE" sz="1100" dirty="0">
                  <a:solidFill>
                    <a:schemeClr val="tx2"/>
                  </a:solidFill>
                </a:rPr>
                <a:t>Industriepark 7-11</a:t>
              </a:r>
            </a:p>
            <a:p>
              <a:r>
                <a:rPr lang="de-DE" sz="1100" dirty="0">
                  <a:solidFill>
                    <a:schemeClr val="tx2"/>
                  </a:solidFill>
                </a:rPr>
                <a:t>97273 </a:t>
              </a:r>
              <a:r>
                <a:rPr lang="de-DE" sz="1100" dirty="0" err="1">
                  <a:solidFill>
                    <a:schemeClr val="tx2"/>
                  </a:solidFill>
                </a:rPr>
                <a:t>Kuernach</a:t>
              </a:r>
              <a:endParaRPr lang="de-DE" sz="1100" dirty="0">
                <a:solidFill>
                  <a:schemeClr val="tx2"/>
                </a:solidFill>
              </a:endParaRPr>
            </a:p>
            <a:p>
              <a:r>
                <a:rPr lang="de-DE" sz="1100" dirty="0">
                  <a:solidFill>
                    <a:schemeClr val="tx2"/>
                  </a:solidFill>
                </a:rPr>
                <a:t>Tel: +49 (0) 9367 – 987 100</a:t>
              </a:r>
            </a:p>
            <a:p>
              <a:r>
                <a:rPr lang="de-DE" sz="1100" b="1" dirty="0">
                  <a:solidFill>
                    <a:schemeClr val="tx2"/>
                  </a:solidFill>
                </a:rPr>
                <a:t>Branch Manager: Henry Portisch</a:t>
              </a:r>
            </a:p>
            <a:p>
              <a:endParaRPr lang="de-DE" sz="1100" dirty="0">
                <a:solidFill>
                  <a:schemeClr val="tx2"/>
                </a:solidFill>
              </a:endParaRPr>
            </a:p>
          </p:txBody>
        </p:sp>
      </p:grpSp>
      <p:sp>
        <p:nvSpPr>
          <p:cNvPr id="19" name="Rechteck 18">
            <a:hlinkClick r:id="rId3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CF499C4-E489-4A4D-9897-D4444701AA7F}"/>
              </a:ext>
            </a:extLst>
          </p:cNvPr>
          <p:cNvSpPr/>
          <p:nvPr/>
        </p:nvSpPr>
        <p:spPr>
          <a:xfrm>
            <a:off x="611188" y="3615610"/>
            <a:ext cx="2335848" cy="11157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 b="1" dirty="0">
              <a:solidFill>
                <a:schemeClr val="tx2"/>
              </a:solidFill>
            </a:endParaRPr>
          </a:p>
          <a:p>
            <a:r>
              <a:rPr lang="de-DE" sz="1600" b="1" dirty="0">
                <a:solidFill>
                  <a:schemeClr val="tx2"/>
                </a:solidFill>
              </a:rPr>
              <a:t>NUREMBERG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Air + Sea GmbH</a:t>
            </a:r>
          </a:p>
          <a:p>
            <a:r>
              <a:rPr lang="de-DE" sz="1100" dirty="0" err="1">
                <a:solidFill>
                  <a:schemeClr val="tx2"/>
                </a:solidFill>
              </a:rPr>
              <a:t>Marienbergstrasse</a:t>
            </a:r>
            <a:r>
              <a:rPr lang="de-DE" sz="1100" dirty="0">
                <a:solidFill>
                  <a:schemeClr val="tx2"/>
                </a:solidFill>
              </a:rPr>
              <a:t> 82</a:t>
            </a:r>
          </a:p>
          <a:p>
            <a:r>
              <a:rPr lang="de-DE" sz="1100" dirty="0">
                <a:solidFill>
                  <a:schemeClr val="tx2"/>
                </a:solidFill>
              </a:rPr>
              <a:t>90411 </a:t>
            </a:r>
            <a:r>
              <a:rPr lang="de-DE" sz="1100" dirty="0" err="1">
                <a:solidFill>
                  <a:schemeClr val="tx2"/>
                </a:solidFill>
              </a:rPr>
              <a:t>Nuremberg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Tel: +49 (0) 911 – 669441 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Mehmet Danisan</a:t>
            </a:r>
          </a:p>
          <a:p>
            <a:endParaRPr lang="de-DE" sz="1100" dirty="0">
              <a:solidFill>
                <a:schemeClr val="tx2"/>
              </a:solidFill>
            </a:endParaRPr>
          </a:p>
          <a:p>
            <a:endParaRPr lang="de-DE" sz="1100" dirty="0">
              <a:solidFill>
                <a:schemeClr val="tx2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47B9244-1AE5-4505-9755-2B3D8368D769}"/>
              </a:ext>
            </a:extLst>
          </p:cNvPr>
          <p:cNvSpPr/>
          <p:nvPr/>
        </p:nvSpPr>
        <p:spPr>
          <a:xfrm>
            <a:off x="3411735" y="4776904"/>
            <a:ext cx="2403930" cy="11812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 b="1" dirty="0">
              <a:solidFill>
                <a:schemeClr val="tx2"/>
              </a:solidFill>
            </a:endParaRPr>
          </a:p>
          <a:p>
            <a:r>
              <a:rPr lang="de-DE" sz="1600" b="1" dirty="0">
                <a:solidFill>
                  <a:schemeClr val="tx2"/>
                </a:solidFill>
              </a:rPr>
              <a:t>HAMBURG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Air + Sea GmbH</a:t>
            </a:r>
          </a:p>
          <a:p>
            <a:r>
              <a:rPr lang="de-DE" sz="1100" dirty="0">
                <a:solidFill>
                  <a:schemeClr val="tx2"/>
                </a:solidFill>
              </a:rPr>
              <a:t>Mattentwiete 8</a:t>
            </a:r>
          </a:p>
          <a:p>
            <a:r>
              <a:rPr lang="de-DE" sz="1100" dirty="0">
                <a:solidFill>
                  <a:schemeClr val="tx2"/>
                </a:solidFill>
              </a:rPr>
              <a:t>20457 Hamburg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Tel: +49 (0) 40 – 298134 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Felix Lund</a:t>
            </a:r>
          </a:p>
          <a:p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0DC4A53-AAF3-4B67-BA03-43FFCBB909B3}"/>
              </a:ext>
            </a:extLst>
          </p:cNvPr>
          <p:cNvSpPr/>
          <p:nvPr/>
        </p:nvSpPr>
        <p:spPr>
          <a:xfrm>
            <a:off x="6210699" y="3615609"/>
            <a:ext cx="2322113" cy="11157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>
                <a:solidFill>
                  <a:schemeClr val="tx2"/>
                </a:solidFill>
              </a:rPr>
              <a:t>MUNICH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Air + </a:t>
            </a:r>
            <a:r>
              <a:rPr lang="de-DE" sz="1100" dirty="0" err="1">
                <a:solidFill>
                  <a:schemeClr val="tx2"/>
                </a:solidFill>
              </a:rPr>
              <a:t>Sea</a:t>
            </a:r>
            <a:r>
              <a:rPr lang="de-DE" sz="1100" dirty="0">
                <a:solidFill>
                  <a:schemeClr val="tx2"/>
                </a:solidFill>
              </a:rPr>
              <a:t> GmbH</a:t>
            </a:r>
          </a:p>
          <a:p>
            <a:r>
              <a:rPr lang="de-DE" sz="1100" dirty="0" err="1">
                <a:solidFill>
                  <a:schemeClr val="tx2"/>
                </a:solidFill>
              </a:rPr>
              <a:t>Siemensstrasse</a:t>
            </a:r>
            <a:r>
              <a:rPr lang="de-DE" sz="1100" dirty="0">
                <a:solidFill>
                  <a:schemeClr val="tx2"/>
                </a:solidFill>
              </a:rPr>
              <a:t> 8</a:t>
            </a:r>
          </a:p>
          <a:p>
            <a:r>
              <a:rPr lang="de-DE" sz="1100" dirty="0">
                <a:solidFill>
                  <a:schemeClr val="tx2"/>
                </a:solidFill>
              </a:rPr>
              <a:t>85716 </a:t>
            </a:r>
            <a:r>
              <a:rPr lang="de-DE" sz="1100" dirty="0" err="1">
                <a:solidFill>
                  <a:schemeClr val="tx2"/>
                </a:solidFill>
              </a:rPr>
              <a:t>Unterschleissheim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Tel: +49 (0) 911 – 669441 0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6299CBC9-BBC8-4596-A9E0-F18733DCCB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ABBBB-0BAA-48DE-B983-A8B35E114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8829E25-BAEC-4CB4-AEB7-FEC0E887D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B871F03-90D4-340B-D08D-3F84E9E13286}"/>
              </a:ext>
            </a:extLst>
          </p:cNvPr>
          <p:cNvSpPr/>
          <p:nvPr/>
        </p:nvSpPr>
        <p:spPr>
          <a:xfrm>
            <a:off x="6210699" y="4776905"/>
            <a:ext cx="2334260" cy="11812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 b="1" dirty="0">
              <a:solidFill>
                <a:schemeClr val="tx2"/>
              </a:solidFill>
            </a:endParaRPr>
          </a:p>
          <a:p>
            <a:r>
              <a:rPr lang="de-DE" sz="1600" b="1" dirty="0">
                <a:solidFill>
                  <a:schemeClr val="tx2"/>
                </a:solidFill>
              </a:rPr>
              <a:t>HAMBURG – AERO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Air + Sea GmbH</a:t>
            </a:r>
          </a:p>
          <a:p>
            <a:r>
              <a:rPr lang="de-DE" sz="1100" dirty="0">
                <a:solidFill>
                  <a:schemeClr val="tx2"/>
                </a:solidFill>
              </a:rPr>
              <a:t>Mattentwiete 8</a:t>
            </a:r>
          </a:p>
          <a:p>
            <a:r>
              <a:rPr lang="de-DE" sz="1100" dirty="0">
                <a:solidFill>
                  <a:schemeClr val="tx2"/>
                </a:solidFill>
              </a:rPr>
              <a:t>20457 Hamburg</a:t>
            </a:r>
          </a:p>
          <a:p>
            <a:r>
              <a:rPr lang="de-DE" sz="1100" dirty="0">
                <a:solidFill>
                  <a:schemeClr val="tx2"/>
                </a:solidFill>
              </a:rPr>
              <a:t>Fon: +49 (0) 40 – 298134 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Joerg Hansen</a:t>
            </a:r>
          </a:p>
          <a:p>
            <a:endParaRPr lang="de-DE" sz="1100" dirty="0">
              <a:solidFill>
                <a:schemeClr val="tx2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BB3246D-5E86-4665-FE16-293FDC0346A4}"/>
              </a:ext>
            </a:extLst>
          </p:cNvPr>
          <p:cNvSpPr/>
          <p:nvPr/>
        </p:nvSpPr>
        <p:spPr>
          <a:xfrm>
            <a:off x="2846298" y="6075367"/>
            <a:ext cx="4181299" cy="1658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rgbClr val="4D4D4D"/>
                </a:solidFill>
              </a:rPr>
              <a:t>E-Mail: 	</a:t>
            </a:r>
            <a:r>
              <a:rPr lang="en-US" sz="900" dirty="0">
                <a:solidFill>
                  <a:srgbClr val="4D4D4D"/>
                </a:solidFill>
                <a:hlinkClick r:id="rId4"/>
              </a:rPr>
              <a:t>info.air-sea@geis-group.de</a:t>
            </a:r>
            <a:r>
              <a:rPr lang="en-US" sz="900" dirty="0">
                <a:solidFill>
                  <a:srgbClr val="4D4D4D"/>
                </a:solidFill>
              </a:rPr>
              <a:t> 	Web: 	</a:t>
            </a:r>
            <a:r>
              <a:rPr lang="en-US" sz="900" dirty="0">
                <a:solidFill>
                  <a:srgbClr val="4D4D4D"/>
                </a:solidFill>
                <a:hlinkClick r:id="rId5"/>
              </a:rPr>
              <a:t>www.geis.group.com</a:t>
            </a:r>
            <a:r>
              <a:rPr lang="en-US" sz="900" dirty="0">
                <a:solidFill>
                  <a:srgbClr val="4D4D4D"/>
                </a:solidFill>
              </a:rPr>
              <a:t>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C062810-5644-B068-0CAB-25E008C15441}"/>
              </a:ext>
            </a:extLst>
          </p:cNvPr>
          <p:cNvSpPr/>
          <p:nvPr/>
        </p:nvSpPr>
        <p:spPr>
          <a:xfrm>
            <a:off x="3404867" y="3615609"/>
            <a:ext cx="2410798" cy="11157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>
                <a:solidFill>
                  <a:schemeClr val="tx2"/>
                </a:solidFill>
              </a:rPr>
              <a:t>BERLIN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Air + Sea GmbH</a:t>
            </a:r>
          </a:p>
          <a:p>
            <a:r>
              <a:rPr lang="de-DE" sz="1100" dirty="0">
                <a:solidFill>
                  <a:schemeClr val="tx2"/>
                </a:solidFill>
              </a:rPr>
              <a:t>Paradiesstraße 206b</a:t>
            </a:r>
          </a:p>
          <a:p>
            <a:r>
              <a:rPr lang="de-DE" sz="1100" dirty="0">
                <a:solidFill>
                  <a:schemeClr val="tx2"/>
                </a:solidFill>
              </a:rPr>
              <a:t>12526 Berlin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Tel: +49 (0) 30 – 308892 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Petra Grötzsch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D5456CF-16ED-C572-5E68-FF40B279DCC9}"/>
              </a:ext>
            </a:extLst>
          </p:cNvPr>
          <p:cNvSpPr/>
          <p:nvPr/>
        </p:nvSpPr>
        <p:spPr>
          <a:xfrm>
            <a:off x="3411735" y="2503244"/>
            <a:ext cx="2410798" cy="1028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>
                <a:solidFill>
                  <a:schemeClr val="tx2"/>
                </a:solidFill>
              </a:rPr>
              <a:t>FULDA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en-US" sz="1100" dirty="0">
                <a:solidFill>
                  <a:srgbClr val="4D4D4D"/>
                </a:solidFill>
              </a:rPr>
              <a:t>Geis Air + Sea GmbH</a:t>
            </a:r>
          </a:p>
          <a:p>
            <a:r>
              <a:rPr lang="en-US" sz="1100" dirty="0">
                <a:solidFill>
                  <a:srgbClr val="4D4D4D"/>
                </a:solidFill>
              </a:rPr>
              <a:t>Heinrichstraße 79</a:t>
            </a:r>
          </a:p>
          <a:p>
            <a:r>
              <a:rPr lang="en-US" sz="1100" dirty="0">
                <a:solidFill>
                  <a:srgbClr val="4D4D4D"/>
                </a:solidFill>
              </a:rPr>
              <a:t>36037 Fulda</a:t>
            </a:r>
          </a:p>
          <a:p>
            <a:r>
              <a:rPr lang="en-US" sz="1100" dirty="0">
                <a:solidFill>
                  <a:srgbClr val="4D4D4D"/>
                </a:solidFill>
              </a:rPr>
              <a:t>Tel: +49 (0) 661 – 8300 100</a:t>
            </a:r>
          </a:p>
          <a:p>
            <a:r>
              <a:rPr lang="en-US" sz="1100" b="1" dirty="0">
                <a:solidFill>
                  <a:srgbClr val="4D4D4D"/>
                </a:solidFill>
              </a:rPr>
              <a:t>Branch Manager: Florian Kollmann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ADF8578-4B82-4100-98F6-BA1E661F04D2}"/>
              </a:ext>
            </a:extLst>
          </p:cNvPr>
          <p:cNvSpPr/>
          <p:nvPr/>
        </p:nvSpPr>
        <p:spPr>
          <a:xfrm>
            <a:off x="6210699" y="2503244"/>
            <a:ext cx="2322113" cy="1028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>
                <a:solidFill>
                  <a:schemeClr val="tx2"/>
                </a:solidFill>
              </a:rPr>
              <a:t>FRANKFURT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Air + Sea GmbH</a:t>
            </a:r>
          </a:p>
          <a:p>
            <a:r>
              <a:rPr lang="de-DE" sz="1100" dirty="0">
                <a:solidFill>
                  <a:schemeClr val="tx2"/>
                </a:solidFill>
              </a:rPr>
              <a:t>CargoCity Süd, Geb. 556 E</a:t>
            </a:r>
          </a:p>
          <a:p>
            <a:r>
              <a:rPr lang="de-DE" sz="1100" dirty="0">
                <a:solidFill>
                  <a:schemeClr val="tx2"/>
                </a:solidFill>
              </a:rPr>
              <a:t>60549 Frankfurt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Tel: +49 (0) 69 – 697678 0</a:t>
            </a:r>
          </a:p>
        </p:txBody>
      </p:sp>
    </p:spTree>
    <p:extLst>
      <p:ext uri="{BB962C8B-B14F-4D97-AF65-F5344CB8AC3E}">
        <p14:creationId xmlns:p14="http://schemas.microsoft.com/office/powerpoint/2010/main" val="1569467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238311" y="2091172"/>
            <a:ext cx="8576035" cy="4206745"/>
            <a:chOff x="607194" y="2513367"/>
            <a:chExt cx="9933281" cy="4872504"/>
          </a:xfrm>
        </p:grpSpPr>
        <p:sp>
          <p:nvSpPr>
            <p:cNvPr id="8" name="Rectangle 14"/>
            <p:cNvSpPr/>
            <p:nvPr/>
          </p:nvSpPr>
          <p:spPr>
            <a:xfrm>
              <a:off x="613102" y="2513367"/>
              <a:ext cx="9927373" cy="3841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CONTACT DETAILS - EUROPE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07194" y="5233223"/>
              <a:ext cx="1766221" cy="21526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>
                  <a:solidFill>
                    <a:schemeClr val="tx2"/>
                  </a:solidFill>
                </a:rPr>
                <a:t>CZECH</a:t>
              </a:r>
            </a:p>
            <a:p>
              <a:br>
                <a:rPr lang="en-US" sz="1200" dirty="0">
                  <a:solidFill>
                    <a:srgbClr val="4D4D4D"/>
                  </a:solidFill>
                </a:rPr>
              </a:br>
              <a:r>
                <a:rPr lang="en-US" sz="1100" dirty="0">
                  <a:solidFill>
                    <a:srgbClr val="4D4D4D"/>
                  </a:solidFill>
                </a:rPr>
                <a:t>Geis CZ Air + Sea s.r.o.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Aviatická 1048/12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168 00 Prague - Ruzyna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Tel.: +420 951 211 701</a:t>
              </a:r>
            </a:p>
            <a:p>
              <a:r>
                <a:rPr lang="en-US" sz="1100" b="1" dirty="0">
                  <a:solidFill>
                    <a:srgbClr val="4D4D4D"/>
                  </a:solidFill>
                </a:rPr>
                <a:t>Branch Manager: Martin Tokic 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E-Mail:	</a:t>
              </a:r>
              <a:r>
                <a:rPr lang="en-US" sz="1100" dirty="0">
                  <a:solidFill>
                    <a:srgbClr val="4D4D4D"/>
                  </a:solidFill>
                  <a:hlinkClick r:id="rId3"/>
                </a:rPr>
                <a:t>air.sea@geis.cz</a:t>
              </a:r>
              <a:r>
                <a:rPr lang="en-US" sz="1100" dirty="0">
                  <a:solidFill>
                    <a:srgbClr val="4D4D4D"/>
                  </a:solidFill>
                </a:rPr>
                <a:t> </a:t>
              </a:r>
            </a:p>
            <a:p>
              <a:r>
                <a:rPr lang="en-US" sz="1100" dirty="0">
                  <a:solidFill>
                    <a:srgbClr val="4D4D4D"/>
                  </a:solidFill>
                </a:rPr>
                <a:t>Web:	</a:t>
              </a:r>
              <a:r>
                <a:rPr lang="en-US" sz="1100" dirty="0">
                  <a:solidFill>
                    <a:srgbClr val="4D4D4D"/>
                  </a:solidFill>
                  <a:hlinkClick r:id="rId4"/>
                </a:rPr>
                <a:t>www.geis.cz</a:t>
              </a:r>
              <a:r>
                <a:rPr lang="en-US" sz="1100" dirty="0">
                  <a:solidFill>
                    <a:srgbClr val="4D4D4D"/>
                  </a:solidFill>
                </a:rPr>
                <a:t> </a:t>
              </a:r>
            </a:p>
          </p:txBody>
        </p:sp>
      </p:grpSp>
      <p:sp>
        <p:nvSpPr>
          <p:cNvPr id="19" name="Rechteck 18">
            <a:hlinkClick r:id="rId5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EB93AA6-6A7F-4334-8556-D58F60473401}"/>
              </a:ext>
            </a:extLst>
          </p:cNvPr>
          <p:cNvSpPr/>
          <p:nvPr/>
        </p:nvSpPr>
        <p:spPr>
          <a:xfrm>
            <a:off x="4187268" y="2468519"/>
            <a:ext cx="2285696" cy="1917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2"/>
                </a:solidFill>
              </a:rPr>
              <a:t>POLAND</a:t>
            </a:r>
            <a:br>
              <a:rPr lang="de-DE" sz="1100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Cargo International </a:t>
            </a:r>
          </a:p>
          <a:p>
            <a:r>
              <a:rPr lang="de-DE" sz="1100" dirty="0">
                <a:solidFill>
                  <a:schemeClr val="tx2"/>
                </a:solidFill>
              </a:rPr>
              <a:t>Poland Sp. Z o.o.</a:t>
            </a:r>
          </a:p>
          <a:p>
            <a:r>
              <a:rPr lang="de-DE" sz="1100" dirty="0">
                <a:solidFill>
                  <a:schemeClr val="tx2"/>
                </a:solidFill>
              </a:rPr>
              <a:t>Żelazna 59/6.8</a:t>
            </a:r>
          </a:p>
          <a:p>
            <a:r>
              <a:rPr lang="de-DE" sz="1100" dirty="0">
                <a:solidFill>
                  <a:schemeClr val="tx2"/>
                </a:solidFill>
              </a:rPr>
              <a:t>00-848 </a:t>
            </a:r>
            <a:r>
              <a:rPr lang="de-DE" sz="1100" dirty="0" err="1">
                <a:solidFill>
                  <a:schemeClr val="tx2"/>
                </a:solidFill>
              </a:rPr>
              <a:t>Warsaw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Tel.: +48 22 653 90 00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Agnieszka Kottal</a:t>
            </a:r>
          </a:p>
          <a:p>
            <a:r>
              <a:rPr lang="de-DE" sz="1100" dirty="0">
                <a:solidFill>
                  <a:schemeClr val="tx2"/>
                </a:solidFill>
              </a:rPr>
              <a:t>E-Mail:	</a:t>
            </a:r>
            <a:r>
              <a:rPr lang="de-DE" sz="1100" dirty="0">
                <a:solidFill>
                  <a:schemeClr val="tx2"/>
                </a:solidFill>
                <a:hlinkClick r:id="rId6"/>
              </a:rPr>
              <a:t>info@geis-group.pl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Web:	</a:t>
            </a:r>
            <a:r>
              <a:rPr lang="de-DE" sz="1100" dirty="0">
                <a:solidFill>
                  <a:schemeClr val="tx2"/>
                </a:solidFill>
                <a:hlinkClick r:id="rId7"/>
              </a:rPr>
              <a:t>www.geis-group.pl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FBE17E1-BAE3-4D86-9D48-55E179532F25}"/>
              </a:ext>
            </a:extLst>
          </p:cNvPr>
          <p:cNvSpPr/>
          <p:nvPr/>
        </p:nvSpPr>
        <p:spPr>
          <a:xfrm>
            <a:off x="239583" y="2473540"/>
            <a:ext cx="2009159" cy="1902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</a:rPr>
              <a:t>LUXEMBOURG</a:t>
            </a:r>
          </a:p>
          <a:p>
            <a:br>
              <a:rPr lang="pt-BR" sz="1100" dirty="0">
                <a:solidFill>
                  <a:srgbClr val="4D4D4D"/>
                </a:solidFill>
              </a:rPr>
            </a:br>
            <a:r>
              <a:rPr lang="pt-BR" sz="1100" dirty="0">
                <a:solidFill>
                  <a:srgbClr val="4D4D4D"/>
                </a:solidFill>
              </a:rPr>
              <a:t>Geis Cargo International </a:t>
            </a:r>
          </a:p>
          <a:p>
            <a:r>
              <a:rPr lang="pt-BR" sz="1100" dirty="0">
                <a:solidFill>
                  <a:srgbClr val="4D4D4D"/>
                </a:solidFill>
              </a:rPr>
              <a:t>Luxembourg GmbH</a:t>
            </a:r>
          </a:p>
          <a:p>
            <a:r>
              <a:rPr lang="pt-BR" sz="1050" dirty="0">
                <a:solidFill>
                  <a:srgbClr val="4D4D4D"/>
                </a:solidFill>
              </a:rPr>
              <a:t>Cargo Centre Luxair, West Geb. S, O.326-328</a:t>
            </a:r>
          </a:p>
          <a:p>
            <a:r>
              <a:rPr lang="pt-BR" sz="1100" dirty="0">
                <a:solidFill>
                  <a:srgbClr val="4D4D4D"/>
                </a:solidFill>
              </a:rPr>
              <a:t>1360 Luxembourg</a:t>
            </a:r>
          </a:p>
          <a:p>
            <a:r>
              <a:rPr lang="pt-BR" sz="1100" dirty="0">
                <a:solidFill>
                  <a:srgbClr val="4D4D4D"/>
                </a:solidFill>
              </a:rPr>
              <a:t>Tel.: +352 3486169801</a:t>
            </a:r>
          </a:p>
          <a:p>
            <a:r>
              <a:rPr lang="pt-BR" sz="1100" dirty="0">
                <a:solidFill>
                  <a:srgbClr val="4D4D4D"/>
                </a:solidFill>
              </a:rPr>
              <a:t>E-Mail:	</a:t>
            </a:r>
            <a:r>
              <a:rPr lang="pt-BR" sz="1100" dirty="0">
                <a:solidFill>
                  <a:srgbClr val="4D4D4D"/>
                </a:solidFill>
                <a:hlinkClick r:id="rId8"/>
              </a:rPr>
              <a:t>info.lux@geis-group.de</a:t>
            </a:r>
            <a:endParaRPr lang="pt-BR" sz="1100" dirty="0">
              <a:solidFill>
                <a:srgbClr val="4D4D4D"/>
              </a:solidFill>
            </a:endParaRPr>
          </a:p>
          <a:p>
            <a:r>
              <a:rPr lang="pt-BR" sz="1100" dirty="0">
                <a:solidFill>
                  <a:srgbClr val="4D4D4D"/>
                </a:solidFill>
              </a:rPr>
              <a:t>Web:	</a:t>
            </a:r>
            <a:r>
              <a:rPr lang="pt-BR" sz="1100" dirty="0">
                <a:solidFill>
                  <a:srgbClr val="4D4D4D"/>
                </a:solidFill>
                <a:hlinkClick r:id="rId9"/>
              </a:rPr>
              <a:t>www.geis-group.com</a:t>
            </a:r>
            <a:r>
              <a:rPr lang="pt-BR" sz="1100" dirty="0">
                <a:solidFill>
                  <a:srgbClr val="4D4D4D"/>
                </a:solidFill>
              </a:rPr>
              <a:t> 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6299CBC9-BBC8-4596-A9E0-F18733DCCB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8829E25-BAEC-4CB4-AEB7-FEC0E887D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AE1F789-AB3E-4CD5-BCA3-0F944247F829}"/>
              </a:ext>
            </a:extLst>
          </p:cNvPr>
          <p:cNvSpPr/>
          <p:nvPr/>
        </p:nvSpPr>
        <p:spPr>
          <a:xfrm>
            <a:off x="2304430" y="2468518"/>
            <a:ext cx="1827150" cy="1907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2"/>
                </a:solidFill>
              </a:rPr>
              <a:t>POLAND</a:t>
            </a:r>
            <a:br>
              <a:rPr lang="de-DE" sz="1100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Cargo International </a:t>
            </a:r>
          </a:p>
          <a:p>
            <a:r>
              <a:rPr lang="de-DE" sz="1100" dirty="0">
                <a:solidFill>
                  <a:schemeClr val="tx2"/>
                </a:solidFill>
              </a:rPr>
              <a:t>Poland Sp. z o.o.</a:t>
            </a:r>
          </a:p>
          <a:p>
            <a:r>
              <a:rPr lang="de-DE" sz="1100" dirty="0">
                <a:solidFill>
                  <a:schemeClr val="tx2"/>
                </a:solidFill>
              </a:rPr>
              <a:t>Poleczki 33</a:t>
            </a:r>
          </a:p>
          <a:p>
            <a:r>
              <a:rPr lang="de-DE" sz="1100" dirty="0">
                <a:solidFill>
                  <a:schemeClr val="tx2"/>
                </a:solidFill>
              </a:rPr>
              <a:t>02-822 </a:t>
            </a:r>
            <a:r>
              <a:rPr lang="de-DE" sz="1100" dirty="0" err="1">
                <a:solidFill>
                  <a:schemeClr val="tx2"/>
                </a:solidFill>
              </a:rPr>
              <a:t>Warsaw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Tel.: +48 22 653 90 00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Agnieszka Kottal</a:t>
            </a:r>
          </a:p>
          <a:p>
            <a:r>
              <a:rPr lang="de-DE" sz="1100" dirty="0">
                <a:solidFill>
                  <a:schemeClr val="tx2"/>
                </a:solidFill>
              </a:rPr>
              <a:t>E-Mail:	</a:t>
            </a:r>
            <a:r>
              <a:rPr lang="de-DE" sz="1100" dirty="0">
                <a:solidFill>
                  <a:schemeClr val="tx2"/>
                </a:solidFill>
                <a:hlinkClick r:id="rId6"/>
              </a:rPr>
              <a:t>info@geis-group.pl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Web:	</a:t>
            </a:r>
            <a:r>
              <a:rPr lang="de-DE" sz="1100" dirty="0">
                <a:solidFill>
                  <a:schemeClr val="tx2"/>
                </a:solidFill>
                <a:hlinkClick r:id="rId7"/>
              </a:rPr>
              <a:t>www.geis-group.pl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3C5B89D-1EAA-4495-9C29-D593CBA0E0DD}"/>
              </a:ext>
            </a:extLst>
          </p:cNvPr>
          <p:cNvSpPr/>
          <p:nvPr/>
        </p:nvSpPr>
        <p:spPr>
          <a:xfrm>
            <a:off x="6528651" y="2473541"/>
            <a:ext cx="2285696" cy="1907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2"/>
                </a:solidFill>
              </a:rPr>
              <a:t>POLAND</a:t>
            </a:r>
            <a:br>
              <a:rPr lang="de-DE" sz="1100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Geis Cargo International </a:t>
            </a:r>
          </a:p>
          <a:p>
            <a:r>
              <a:rPr lang="de-DE" sz="1100" dirty="0">
                <a:solidFill>
                  <a:schemeClr val="tx2"/>
                </a:solidFill>
              </a:rPr>
              <a:t>Poland Sp. z o.o. </a:t>
            </a:r>
          </a:p>
          <a:p>
            <a:r>
              <a:rPr lang="de-DE" sz="1100" dirty="0">
                <a:solidFill>
                  <a:schemeClr val="tx2"/>
                </a:solidFill>
              </a:rPr>
              <a:t>SBC </a:t>
            </a:r>
            <a:r>
              <a:rPr lang="de-DE" sz="1100" dirty="0" err="1">
                <a:solidFill>
                  <a:schemeClr val="tx2"/>
                </a:solidFill>
              </a:rPr>
              <a:t>Centre</a:t>
            </a:r>
            <a:r>
              <a:rPr lang="de-DE" sz="1100" dirty="0">
                <a:solidFill>
                  <a:schemeClr val="tx2"/>
                </a:solidFill>
              </a:rPr>
              <a:t>, </a:t>
            </a:r>
            <a:r>
              <a:rPr lang="de-DE" sz="1100" dirty="0" err="1">
                <a:solidFill>
                  <a:schemeClr val="tx2"/>
                </a:solidFill>
              </a:rPr>
              <a:t>Szybowcowa</a:t>
            </a:r>
            <a:r>
              <a:rPr lang="de-DE" sz="1100" dirty="0">
                <a:solidFill>
                  <a:schemeClr val="tx2"/>
                </a:solidFill>
              </a:rPr>
              <a:t> 31</a:t>
            </a:r>
          </a:p>
          <a:p>
            <a:r>
              <a:rPr lang="de-DE" sz="1100" dirty="0">
                <a:solidFill>
                  <a:schemeClr val="tx2"/>
                </a:solidFill>
              </a:rPr>
              <a:t>54-130 Breslau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Tel.: +48 71 358 11 75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Izabela Machnikowska</a:t>
            </a:r>
          </a:p>
          <a:p>
            <a:r>
              <a:rPr lang="de-DE" sz="1100" dirty="0">
                <a:solidFill>
                  <a:schemeClr val="tx2"/>
                </a:solidFill>
              </a:rPr>
              <a:t>E-Mail:	</a:t>
            </a:r>
            <a:r>
              <a:rPr lang="de-DE" sz="1100" dirty="0">
                <a:solidFill>
                  <a:schemeClr val="tx2"/>
                </a:solidFill>
                <a:hlinkClick r:id="rId10"/>
              </a:rPr>
              <a:t>sales@geis-group.pl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  <a:p>
            <a:r>
              <a:rPr lang="de-DE" sz="1100" dirty="0">
                <a:solidFill>
                  <a:schemeClr val="tx2"/>
                </a:solidFill>
              </a:rPr>
              <a:t>Web:	</a:t>
            </a:r>
            <a:r>
              <a:rPr lang="de-DE" sz="1100" dirty="0">
                <a:solidFill>
                  <a:schemeClr val="tx2"/>
                </a:solidFill>
                <a:hlinkClick r:id="rId7"/>
              </a:rPr>
              <a:t>www.geis-group.pl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0C7C5FD-2722-4824-B9C8-8D75A5D5924D}"/>
              </a:ext>
            </a:extLst>
          </p:cNvPr>
          <p:cNvSpPr/>
          <p:nvPr/>
        </p:nvSpPr>
        <p:spPr>
          <a:xfrm>
            <a:off x="6528650" y="4442411"/>
            <a:ext cx="2285696" cy="1855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2"/>
                </a:solidFill>
              </a:rPr>
              <a:t>SWITZERLAND</a:t>
            </a:r>
          </a:p>
          <a:p>
            <a:br>
              <a:rPr lang="de-DE" sz="1100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General Transport AG</a:t>
            </a:r>
          </a:p>
          <a:p>
            <a:r>
              <a:rPr lang="de-DE" sz="1100" dirty="0">
                <a:solidFill>
                  <a:schemeClr val="tx2"/>
                </a:solidFill>
              </a:rPr>
              <a:t>St. Alban-Ring 254</a:t>
            </a:r>
          </a:p>
          <a:p>
            <a:r>
              <a:rPr lang="de-DE" sz="1100" dirty="0">
                <a:solidFill>
                  <a:schemeClr val="tx2"/>
                </a:solidFill>
              </a:rPr>
              <a:t>4020 Basel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Tel.: +41 61 31925 25 </a:t>
            </a:r>
            <a:endParaRPr lang="de-DE" sz="900" dirty="0">
              <a:solidFill>
                <a:schemeClr val="tx2"/>
              </a:solidFill>
            </a:endParaRPr>
          </a:p>
          <a:p>
            <a:r>
              <a:rPr lang="de-DE" sz="1100" b="1" dirty="0">
                <a:solidFill>
                  <a:srgbClr val="4D4D4D"/>
                </a:solidFill>
              </a:rPr>
              <a:t>Branch Manager: Alan Zedi</a:t>
            </a:r>
          </a:p>
          <a:p>
            <a:r>
              <a:rPr lang="de-DE" sz="1100" dirty="0">
                <a:solidFill>
                  <a:schemeClr val="tx2"/>
                </a:solidFill>
              </a:rPr>
              <a:t>E-Mail:	</a:t>
            </a:r>
            <a:r>
              <a:rPr lang="de-DE" sz="1100" dirty="0">
                <a:solidFill>
                  <a:schemeClr val="tx2"/>
                </a:solidFill>
                <a:hlinkClick r:id="rId11"/>
              </a:rPr>
              <a:t>info@general-transport.com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  <a:p>
            <a:r>
              <a:rPr lang="de-DE" sz="1100" dirty="0">
                <a:solidFill>
                  <a:schemeClr val="tx2"/>
                </a:solidFill>
              </a:rPr>
              <a:t>Web:	</a:t>
            </a:r>
            <a:r>
              <a:rPr lang="de-DE" sz="1100" dirty="0">
                <a:solidFill>
                  <a:schemeClr val="tx2"/>
                </a:solidFill>
                <a:hlinkClick r:id="rId12"/>
              </a:rPr>
              <a:t>www.general-transport.com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104EAAF-4377-4DD0-B565-91DECA89064E}"/>
              </a:ext>
            </a:extLst>
          </p:cNvPr>
          <p:cNvSpPr/>
          <p:nvPr/>
        </p:nvSpPr>
        <p:spPr>
          <a:xfrm>
            <a:off x="1845884" y="4439398"/>
            <a:ext cx="2285696" cy="18585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2"/>
                </a:solidFill>
              </a:rPr>
              <a:t>SWITZERLAND</a:t>
            </a:r>
            <a:br>
              <a:rPr lang="de-DE" sz="1100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General Transport AG</a:t>
            </a:r>
          </a:p>
          <a:p>
            <a:r>
              <a:rPr lang="de-DE" sz="1100" dirty="0">
                <a:solidFill>
                  <a:schemeClr val="tx2"/>
                </a:solidFill>
              </a:rPr>
              <a:t>Zurich Airport</a:t>
            </a:r>
          </a:p>
          <a:p>
            <a:r>
              <a:rPr lang="de-DE" sz="1100" dirty="0">
                <a:solidFill>
                  <a:schemeClr val="tx2"/>
                </a:solidFill>
              </a:rPr>
              <a:t>Geb. LUX, </a:t>
            </a:r>
            <a:r>
              <a:rPr lang="de-DE" sz="1100" dirty="0" err="1">
                <a:solidFill>
                  <a:schemeClr val="tx2"/>
                </a:solidFill>
              </a:rPr>
              <a:t>Saegereistraße</a:t>
            </a:r>
            <a:r>
              <a:rPr lang="de-DE" sz="1100" dirty="0">
                <a:solidFill>
                  <a:schemeClr val="tx2"/>
                </a:solidFill>
              </a:rPr>
              <a:t> 29</a:t>
            </a:r>
          </a:p>
          <a:p>
            <a:r>
              <a:rPr lang="de-DE" sz="1100" dirty="0">
                <a:solidFill>
                  <a:schemeClr val="tx2"/>
                </a:solidFill>
              </a:rPr>
              <a:t>8152 - Glattbrugg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Tel.: +41 44 824 54 00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Branch Manager: </a:t>
            </a:r>
          </a:p>
          <a:p>
            <a:r>
              <a:rPr lang="de-DE" sz="1100" b="1" dirty="0">
                <a:solidFill>
                  <a:schemeClr val="tx2"/>
                </a:solidFill>
              </a:rPr>
              <a:t>Thomas Benz</a:t>
            </a:r>
          </a:p>
          <a:p>
            <a:r>
              <a:rPr lang="de-DE" sz="1100" dirty="0">
                <a:solidFill>
                  <a:schemeClr val="tx2"/>
                </a:solidFill>
              </a:rPr>
              <a:t>E-Mail:	</a:t>
            </a:r>
            <a:r>
              <a:rPr lang="de-DE" sz="1100" dirty="0">
                <a:solidFill>
                  <a:schemeClr val="tx2"/>
                </a:solidFill>
                <a:hlinkClick r:id="rId11"/>
              </a:rPr>
              <a:t>info@general-transport.com</a:t>
            </a:r>
            <a:r>
              <a:rPr lang="de-DE" sz="1100" dirty="0">
                <a:solidFill>
                  <a:schemeClr val="tx2"/>
                </a:solidFill>
              </a:rPr>
              <a:t>  </a:t>
            </a:r>
          </a:p>
          <a:p>
            <a:r>
              <a:rPr lang="de-DE" sz="1100" dirty="0">
                <a:solidFill>
                  <a:schemeClr val="tx2"/>
                </a:solidFill>
              </a:rPr>
              <a:t>Web:	</a:t>
            </a:r>
            <a:r>
              <a:rPr lang="de-DE" sz="1100" dirty="0">
                <a:solidFill>
                  <a:schemeClr val="tx2"/>
                </a:solidFill>
                <a:hlinkClick r:id="rId12"/>
              </a:rPr>
              <a:t>www.general-transport.com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7881F09-DCC2-3C77-4F46-37103315DF28}"/>
              </a:ext>
            </a:extLst>
          </p:cNvPr>
          <p:cNvSpPr/>
          <p:nvPr/>
        </p:nvSpPr>
        <p:spPr>
          <a:xfrm>
            <a:off x="4187267" y="4442411"/>
            <a:ext cx="2270683" cy="1855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2"/>
                </a:solidFill>
              </a:rPr>
              <a:t>SWITZERLAND</a:t>
            </a:r>
          </a:p>
          <a:p>
            <a:br>
              <a:rPr lang="de-DE" sz="1100" dirty="0">
                <a:solidFill>
                  <a:schemeClr val="tx2"/>
                </a:solidFill>
              </a:rPr>
            </a:br>
            <a:r>
              <a:rPr lang="de-DE" sz="1100" dirty="0">
                <a:solidFill>
                  <a:schemeClr val="tx2"/>
                </a:solidFill>
              </a:rPr>
              <a:t>General Transport AG</a:t>
            </a:r>
          </a:p>
          <a:p>
            <a:r>
              <a:rPr lang="de-DE" sz="1100" dirty="0">
                <a:solidFill>
                  <a:schemeClr val="tx2"/>
                </a:solidFill>
              </a:rPr>
              <a:t>Freight </a:t>
            </a:r>
            <a:r>
              <a:rPr lang="de-DE" sz="1100" dirty="0" err="1">
                <a:solidFill>
                  <a:schemeClr val="tx2"/>
                </a:solidFill>
              </a:rPr>
              <a:t>Bldg</a:t>
            </a:r>
            <a:endParaRPr lang="de-DE" sz="1100" dirty="0">
              <a:solidFill>
                <a:schemeClr val="tx2"/>
              </a:solidFill>
            </a:endParaRPr>
          </a:p>
          <a:p>
            <a:r>
              <a:rPr lang="de-DE" sz="1100" dirty="0">
                <a:solidFill>
                  <a:schemeClr val="tx2"/>
                </a:solidFill>
              </a:rPr>
              <a:t>CH 4030 Basel Airport</a:t>
            </a:r>
          </a:p>
          <a:p>
            <a:r>
              <a:rPr lang="de-DE" sz="1100" dirty="0">
                <a:solidFill>
                  <a:schemeClr val="tx2"/>
                </a:solidFill>
              </a:rPr>
              <a:t>Tel.: +41 61 325 27 27 </a:t>
            </a:r>
            <a:endParaRPr lang="de-DE" sz="900" dirty="0">
              <a:solidFill>
                <a:schemeClr val="tx2"/>
              </a:solidFill>
            </a:endParaRPr>
          </a:p>
          <a:p>
            <a:r>
              <a:rPr lang="de-DE" sz="1100" b="1" dirty="0">
                <a:solidFill>
                  <a:srgbClr val="4D4D4D"/>
                </a:solidFill>
              </a:rPr>
              <a:t>Branch Manager: Felix Marbet</a:t>
            </a:r>
          </a:p>
          <a:p>
            <a:r>
              <a:rPr lang="de-DE" sz="1100" dirty="0">
                <a:solidFill>
                  <a:schemeClr val="tx2"/>
                </a:solidFill>
              </a:rPr>
              <a:t>E-Mail:	</a:t>
            </a:r>
            <a:r>
              <a:rPr lang="de-DE" sz="1100" dirty="0">
                <a:solidFill>
                  <a:schemeClr val="tx2"/>
                </a:solidFill>
                <a:hlinkClick r:id="rId11"/>
              </a:rPr>
              <a:t> info@generaltransport.com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  <a:p>
            <a:r>
              <a:rPr lang="de-DE" sz="1100" dirty="0">
                <a:solidFill>
                  <a:schemeClr val="tx2"/>
                </a:solidFill>
              </a:rPr>
              <a:t>Web:	</a:t>
            </a:r>
            <a:r>
              <a:rPr lang="de-DE" sz="1100" dirty="0">
                <a:solidFill>
                  <a:schemeClr val="tx2"/>
                </a:solidFill>
                <a:hlinkClick r:id="rId12"/>
              </a:rPr>
              <a:t>www.general-transport.com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AEEB3F4-40EB-7003-AF0F-8A003345A087}"/>
              </a:ext>
            </a:extLst>
          </p:cNvPr>
          <p:cNvSpPr txBox="1">
            <a:spLocks/>
          </p:cNvSpPr>
          <p:nvPr/>
        </p:nvSpPr>
        <p:spPr>
          <a:xfrm>
            <a:off x="397117" y="2331078"/>
            <a:ext cx="7342871" cy="28492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Calibri"/>
                <a:ea typeface="MS PGothic" pitchFamily="34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rgbClr val="959595"/>
                </a:solidFill>
                <a:latin typeface="Calibri"/>
                <a:ea typeface="MS PGothic" pitchFamily="34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959595"/>
                </a:solidFill>
                <a:latin typeface="Calibri"/>
                <a:ea typeface="MS PGothic" pitchFamily="34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rgbClr val="959595"/>
                </a:solidFill>
                <a:latin typeface="Calibri"/>
                <a:ea typeface="MS PGothic" pitchFamily="34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 kern="1200">
                <a:solidFill>
                  <a:srgbClr val="959595"/>
                </a:solidFill>
                <a:latin typeface="Calibri"/>
                <a:ea typeface="MS PGothic" pitchFamily="34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EED8ABDA-BD5A-7E03-75FC-F4F7EBD8A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306" y="691954"/>
            <a:ext cx="6882662" cy="332119"/>
          </a:xfrm>
        </p:spPr>
        <p:txBody>
          <a:bodyPr>
            <a:noAutofit/>
          </a:bodyPr>
          <a:lstStyle/>
          <a:p>
            <a:r>
              <a:rPr lang="en-US" dirty="0"/>
              <a:t>Directory Air + Sea offices.</a:t>
            </a:r>
            <a:endParaRPr lang="de-DE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D10DBD38-5CB6-6B6C-4D99-1252FB870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306" y="1024074"/>
            <a:ext cx="6882662" cy="340376"/>
          </a:xfrm>
        </p:spPr>
        <p:txBody>
          <a:bodyPr/>
          <a:lstStyle/>
          <a:p>
            <a:r>
              <a:rPr lang="en-US" dirty="0"/>
              <a:t>We offer you logistics from a single source</a:t>
            </a:r>
            <a:r>
              <a:rPr lang="de-DE" dirty="0"/>
              <a:t>.</a:t>
            </a:r>
          </a:p>
        </p:txBody>
      </p:sp>
      <p:sp>
        <p:nvSpPr>
          <p:cNvPr id="24" name="Fußzeilenplatzhalter 10">
            <a:extLst>
              <a:ext uri="{FF2B5EF4-FFF2-40B4-BE49-F238E27FC236}">
                <a16:creationId xmlns:a16="http://schemas.microsoft.com/office/drawing/2014/main" id="{0C9A78FB-72E2-9A90-4FC9-C35869F8B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193333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8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04E7D0E-3EB3-2363-2803-421D846E3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8628" y="-4286403"/>
            <a:ext cx="8368642" cy="1174738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05AD84-9DFE-6A00-A069-A4FDAA07452E}"/>
              </a:ext>
            </a:extLst>
          </p:cNvPr>
          <p:cNvSpPr txBox="1"/>
          <p:nvPr/>
        </p:nvSpPr>
        <p:spPr>
          <a:xfrm>
            <a:off x="3591275" y="131328"/>
            <a:ext cx="840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SWEDEN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15038F9-03C3-932B-6AC0-F5AD868F3CBB}"/>
              </a:ext>
            </a:extLst>
          </p:cNvPr>
          <p:cNvSpPr txBox="1"/>
          <p:nvPr/>
        </p:nvSpPr>
        <p:spPr>
          <a:xfrm>
            <a:off x="2691006" y="3005397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GERMANY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42D851-6192-5C71-3949-9503F980D7CC}"/>
              </a:ext>
            </a:extLst>
          </p:cNvPr>
          <p:cNvSpPr txBox="1"/>
          <p:nvPr/>
        </p:nvSpPr>
        <p:spPr>
          <a:xfrm>
            <a:off x="1089034" y="3479209"/>
            <a:ext cx="1270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LUXEMBOURG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2587A0D-93D0-2CCC-AAEB-470027D1722D}"/>
              </a:ext>
            </a:extLst>
          </p:cNvPr>
          <p:cNvSpPr txBox="1"/>
          <p:nvPr/>
        </p:nvSpPr>
        <p:spPr>
          <a:xfrm>
            <a:off x="5153803" y="2223874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POLAND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13329CA-41E3-5279-F5F0-278F67986A36}"/>
              </a:ext>
            </a:extLst>
          </p:cNvPr>
          <p:cNvSpPr txBox="1"/>
          <p:nvPr/>
        </p:nvSpPr>
        <p:spPr>
          <a:xfrm>
            <a:off x="2088142" y="4750245"/>
            <a:ext cx="1260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SWITZERLAND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A7640B9-1B73-1399-DA66-36E778B20E99}"/>
              </a:ext>
            </a:extLst>
          </p:cNvPr>
          <p:cNvSpPr txBox="1"/>
          <p:nvPr/>
        </p:nvSpPr>
        <p:spPr>
          <a:xfrm>
            <a:off x="3882047" y="4501402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AUSTRIA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F924335-AC83-CFBC-6CC5-5DF18BB0B140}"/>
              </a:ext>
            </a:extLst>
          </p:cNvPr>
          <p:cNvSpPr txBox="1"/>
          <p:nvPr/>
        </p:nvSpPr>
        <p:spPr>
          <a:xfrm>
            <a:off x="3886220" y="3568519"/>
            <a:ext cx="1421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CZECH REPUBLIC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062669-5D8F-D101-1C24-66C92BC1980E}"/>
              </a:ext>
            </a:extLst>
          </p:cNvPr>
          <p:cNvSpPr txBox="1"/>
          <p:nvPr/>
        </p:nvSpPr>
        <p:spPr>
          <a:xfrm>
            <a:off x="5358795" y="3649625"/>
            <a:ext cx="920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SLOVAKIA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406DC81-AC67-EE73-9EF4-383ABFAB918D}"/>
              </a:ext>
            </a:extLst>
          </p:cNvPr>
          <p:cNvSpPr txBox="1"/>
          <p:nvPr/>
        </p:nvSpPr>
        <p:spPr>
          <a:xfrm>
            <a:off x="5278907" y="4293212"/>
            <a:ext cx="94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HUNGARY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7BC0999-570F-EF08-E584-51C5528FEEBE}"/>
              </a:ext>
            </a:extLst>
          </p:cNvPr>
          <p:cNvSpPr txBox="1"/>
          <p:nvPr/>
        </p:nvSpPr>
        <p:spPr>
          <a:xfrm>
            <a:off x="4434997" y="5084162"/>
            <a:ext cx="83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CROATIA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78B503D-8306-38A2-BA01-CFF6FBAD5AD9}"/>
              </a:ext>
            </a:extLst>
          </p:cNvPr>
          <p:cNvSpPr txBox="1"/>
          <p:nvPr/>
        </p:nvSpPr>
        <p:spPr>
          <a:xfrm>
            <a:off x="5504011" y="5909750"/>
            <a:ext cx="1142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NORTH-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MACEDONIA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511DC39-53B8-9A77-E7AE-603C07219210}"/>
              </a:ext>
            </a:extLst>
          </p:cNvPr>
          <p:cNvSpPr txBox="1"/>
          <p:nvPr/>
        </p:nvSpPr>
        <p:spPr>
          <a:xfrm>
            <a:off x="6794840" y="4755323"/>
            <a:ext cx="94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ROMANIA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9D4665D-7244-8ABE-0D6F-7B4F32AC2059}"/>
              </a:ext>
            </a:extLst>
          </p:cNvPr>
          <p:cNvSpPr txBox="1"/>
          <p:nvPr/>
        </p:nvSpPr>
        <p:spPr>
          <a:xfrm>
            <a:off x="6932375" y="5887033"/>
            <a:ext cx="95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BULGARIA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3A7F5DE-00E1-61AD-24A2-40234EF12F6E}"/>
              </a:ext>
            </a:extLst>
          </p:cNvPr>
          <p:cNvSpPr/>
          <p:nvPr/>
        </p:nvSpPr>
        <p:spPr>
          <a:xfrm>
            <a:off x="4014172" y="446953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83B70BA-CF79-2338-1A21-EBE40C5C68E5}"/>
              </a:ext>
            </a:extLst>
          </p:cNvPr>
          <p:cNvSpPr/>
          <p:nvPr/>
        </p:nvSpPr>
        <p:spPr>
          <a:xfrm>
            <a:off x="2898633" y="3313174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FB8EC79-ABA7-A747-B0FE-DE3F19E5C5C0}"/>
              </a:ext>
            </a:extLst>
          </p:cNvPr>
          <p:cNvSpPr/>
          <p:nvPr/>
        </p:nvSpPr>
        <p:spPr>
          <a:xfrm>
            <a:off x="5172312" y="2531651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F4C987C-342E-2880-D68C-220D1D2B975A}"/>
              </a:ext>
            </a:extLst>
          </p:cNvPr>
          <p:cNvSpPr/>
          <p:nvPr/>
        </p:nvSpPr>
        <p:spPr>
          <a:xfrm>
            <a:off x="4307214" y="3269787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9D4C7BC-5AC5-3EF3-394A-EEB2AE1BC62F}"/>
              </a:ext>
            </a:extLst>
          </p:cNvPr>
          <p:cNvSpPr/>
          <p:nvPr/>
        </p:nvSpPr>
        <p:spPr>
          <a:xfrm>
            <a:off x="2634616" y="4485179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87D276D-22D1-8FAB-47E9-AC5DF575A46D}"/>
              </a:ext>
            </a:extLst>
          </p:cNvPr>
          <p:cNvSpPr/>
          <p:nvPr/>
        </p:nvSpPr>
        <p:spPr>
          <a:xfrm>
            <a:off x="1895636" y="3664704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2313C39-5528-7862-B1F6-D489E7A73B56}"/>
              </a:ext>
            </a:extLst>
          </p:cNvPr>
          <p:cNvSpPr/>
          <p:nvPr/>
        </p:nvSpPr>
        <p:spPr>
          <a:xfrm>
            <a:off x="5334458" y="4557721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106CECC-FE4D-19C4-C4EF-8F88380137A4}"/>
              </a:ext>
            </a:extLst>
          </p:cNvPr>
          <p:cNvSpPr/>
          <p:nvPr/>
        </p:nvSpPr>
        <p:spPr>
          <a:xfrm>
            <a:off x="4557136" y="5309078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EFFE462-C159-9329-83FB-BAA4266C3CFD}"/>
              </a:ext>
            </a:extLst>
          </p:cNvPr>
          <p:cNvSpPr/>
          <p:nvPr/>
        </p:nvSpPr>
        <p:spPr>
          <a:xfrm>
            <a:off x="4228651" y="4169539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8083D5E-D233-3280-BE12-4AEE84EE29EB}"/>
              </a:ext>
            </a:extLst>
          </p:cNvPr>
          <p:cNvSpPr/>
          <p:nvPr/>
        </p:nvSpPr>
        <p:spPr>
          <a:xfrm>
            <a:off x="6866424" y="4238136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E73CD40-8801-AF2D-CAF2-0E672418A4F7}"/>
              </a:ext>
            </a:extLst>
          </p:cNvPr>
          <p:cNvSpPr/>
          <p:nvPr/>
        </p:nvSpPr>
        <p:spPr>
          <a:xfrm>
            <a:off x="7566470" y="5575274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3A99E5-663F-364D-6B9D-2A839609B0E6}"/>
              </a:ext>
            </a:extLst>
          </p:cNvPr>
          <p:cNvSpPr/>
          <p:nvPr/>
        </p:nvSpPr>
        <p:spPr>
          <a:xfrm>
            <a:off x="6542564" y="6231429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C2CF577-86AF-A2C3-EF8E-E91039ACDB67}"/>
              </a:ext>
            </a:extLst>
          </p:cNvPr>
          <p:cNvSpPr/>
          <p:nvPr/>
        </p:nvSpPr>
        <p:spPr>
          <a:xfrm>
            <a:off x="5143755" y="3884127"/>
            <a:ext cx="324000" cy="324000"/>
          </a:xfrm>
          <a:prstGeom prst="ellipse">
            <a:avLst/>
          </a:prstGeom>
          <a:gradFill>
            <a:gsLst>
              <a:gs pos="2300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The Geis Group locations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Geis as logistics specialist in the centre of Europe.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as of 02/2024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DBB6D-9ACB-43A8-A4EA-9301A5CA3D86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AFE8C416-E8C4-4B98-9931-F2CCB0FFC7BF}"/>
              </a:ext>
            </a:extLst>
          </p:cNvPr>
          <p:cNvSpPr txBox="1">
            <a:spLocks/>
          </p:cNvSpPr>
          <p:nvPr/>
        </p:nvSpPr>
        <p:spPr>
          <a:xfrm>
            <a:off x="636972" y="4976812"/>
            <a:ext cx="3102267" cy="12902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</a:rPr>
              <a:t>177    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 panose="020F0502020204030204"/>
              <a:ea typeface="MS PGothic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</a:rPr>
              <a:t>Locations in Europe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 panose="020F0502020204030204"/>
              <a:ea typeface="MS PGothic" pitchFamily="34" charset="-128"/>
            </a:endParaRPr>
          </a:p>
          <a:p>
            <a:pPr marL="0" marR="0" lvl="0" indent="0" algn="l" defTabSz="457200" rtl="0" eaLnBrk="1" fontAlgn="t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</a:rPr>
              <a:t>1.8 million sqm.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</a:rPr>
              <a:t>Logistics and handling area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DB19AE-5F05-9531-3CFC-459F93D4A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291950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A big player among SMEs.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Our key figures at a glance.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EA3A1BC-8810-4396-8336-8C88421D7B66}"/>
              </a:ext>
            </a:extLst>
          </p:cNvPr>
          <p:cNvSpPr/>
          <p:nvPr/>
        </p:nvSpPr>
        <p:spPr>
          <a:xfrm>
            <a:off x="615038" y="3193419"/>
            <a:ext cx="3812502" cy="8993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9" descr="icon-mitarbeiter.png">
            <a:extLst>
              <a:ext uri="{FF2B5EF4-FFF2-40B4-BE49-F238E27FC236}">
                <a16:creationId xmlns:a16="http://schemas.microsoft.com/office/drawing/2014/main" id="{76D61371-AABC-41AE-9FE4-354033A45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" b="-360"/>
          <a:stretch/>
        </p:blipFill>
        <p:spPr>
          <a:xfrm>
            <a:off x="630586" y="3193419"/>
            <a:ext cx="882057" cy="88809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1D6F7E-A1EC-44F0-BE48-1B49BD80E240}"/>
              </a:ext>
            </a:extLst>
          </p:cNvPr>
          <p:cNvSpPr txBox="1">
            <a:spLocks/>
          </p:cNvSpPr>
          <p:nvPr/>
        </p:nvSpPr>
        <p:spPr>
          <a:xfrm>
            <a:off x="1851184" y="3193419"/>
            <a:ext cx="3930109" cy="899356"/>
          </a:xfrm>
          <a:prstGeom prst="rect">
            <a:avLst/>
          </a:prstGeom>
        </p:spPr>
        <p:txBody>
          <a:bodyPr vert="horz" lIns="0" tIns="90000" rIns="0" bIns="90000" anchor="ctr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10.000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de-DE" sz="1400" b="1" dirty="0">
                <a:solidFill>
                  <a:schemeClr val="tx2"/>
                </a:solidFill>
              </a:rPr>
              <a:t>Employees, </a:t>
            </a:r>
            <a:r>
              <a:rPr lang="tr-TR" sz="1400" dirty="0">
                <a:solidFill>
                  <a:schemeClr val="tx2"/>
                </a:solidFill>
              </a:rPr>
              <a:t> </a:t>
            </a:r>
            <a:br>
              <a:rPr lang="de-DE" sz="1400" dirty="0">
                <a:solidFill>
                  <a:schemeClr val="tx2"/>
                </a:solidFill>
              </a:rPr>
            </a:br>
            <a:r>
              <a:rPr lang="de-DE" sz="1400" dirty="0">
                <a:solidFill>
                  <a:schemeClr val="tx2"/>
                </a:solidFill>
              </a:rPr>
              <a:t>of </a:t>
            </a:r>
            <a:r>
              <a:rPr lang="en-GB" sz="1400" dirty="0">
                <a:solidFill>
                  <a:schemeClr val="tx2"/>
                </a:solidFill>
              </a:rPr>
              <a:t>which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en-US" sz="1400" dirty="0"/>
              <a:t>337 apprentices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C4E08EE-751B-4BE5-A8BC-CB04E26EA0FD}"/>
              </a:ext>
            </a:extLst>
          </p:cNvPr>
          <p:cNvSpPr/>
          <p:nvPr/>
        </p:nvSpPr>
        <p:spPr>
          <a:xfrm>
            <a:off x="617979" y="4267446"/>
            <a:ext cx="3809561" cy="8793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A97DCBC-FFCB-4EAE-9A1D-75758FC16516}"/>
              </a:ext>
            </a:extLst>
          </p:cNvPr>
          <p:cNvSpPr/>
          <p:nvPr/>
        </p:nvSpPr>
        <p:spPr>
          <a:xfrm>
            <a:off x="616289" y="2108477"/>
            <a:ext cx="3811250" cy="88797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5E177E94-6C79-4CEF-934E-EF26B9E7660A}"/>
              </a:ext>
            </a:extLst>
          </p:cNvPr>
          <p:cNvSpPr/>
          <p:nvPr/>
        </p:nvSpPr>
        <p:spPr>
          <a:xfrm>
            <a:off x="4717176" y="2105721"/>
            <a:ext cx="3815637" cy="8993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B36875C-1C25-4CF4-9E8C-8A1813E26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0" y="2102005"/>
            <a:ext cx="881808" cy="881808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B8B8382-514B-4055-A8C0-4E3F29175A39}"/>
              </a:ext>
            </a:extLst>
          </p:cNvPr>
          <p:cNvSpPr txBox="1">
            <a:spLocks/>
          </p:cNvSpPr>
          <p:nvPr/>
        </p:nvSpPr>
        <p:spPr>
          <a:xfrm>
            <a:off x="5970717" y="2105721"/>
            <a:ext cx="3812171" cy="899356"/>
          </a:xfrm>
          <a:prstGeom prst="rect">
            <a:avLst/>
          </a:prstGeom>
        </p:spPr>
        <p:txBody>
          <a:bodyPr vert="horz" lIns="0" tIns="90000" rIns="0" bIns="90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2"/>
                </a:solidFill>
              </a:rPr>
              <a:t>13.7 million</a:t>
            </a:r>
          </a:p>
          <a:p>
            <a:pPr>
              <a:lnSpc>
                <a:spcPct val="100000"/>
              </a:lnSpc>
            </a:pPr>
            <a:r>
              <a:rPr lang="de-DE" sz="1400" b="1" dirty="0">
                <a:solidFill>
                  <a:schemeClr val="tx2"/>
                </a:solidFill>
              </a:rPr>
              <a:t>Transport orders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E46C49B-221B-4407-AD69-DA7A1541F038}"/>
              </a:ext>
            </a:extLst>
          </p:cNvPr>
          <p:cNvSpPr txBox="1">
            <a:spLocks/>
          </p:cNvSpPr>
          <p:nvPr/>
        </p:nvSpPr>
        <p:spPr>
          <a:xfrm>
            <a:off x="1859807" y="2119110"/>
            <a:ext cx="3922738" cy="887974"/>
          </a:xfrm>
          <a:prstGeom prst="rect">
            <a:avLst/>
          </a:prstGeom>
        </p:spPr>
        <p:txBody>
          <a:bodyPr vert="horz" lIns="0" tIns="90000" rIns="0" bIns="90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2"/>
                </a:solidFill>
              </a:rPr>
              <a:t>2 billion Euro</a:t>
            </a:r>
          </a:p>
          <a:p>
            <a:pPr>
              <a:lnSpc>
                <a:spcPct val="100000"/>
              </a:lnSpc>
            </a:pPr>
            <a:r>
              <a:rPr lang="de-DE" sz="1400" b="1" dirty="0"/>
              <a:t>Turnover</a:t>
            </a:r>
            <a:endParaRPr lang="en-US" sz="1400" dirty="0"/>
          </a:p>
        </p:txBody>
      </p:sp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2C137D34-8BC7-4414-9584-0DAA0E611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3" y="4265011"/>
            <a:ext cx="881808" cy="881808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A6F4B8D-EB8B-48FE-AD73-098B7E7635B2}"/>
              </a:ext>
            </a:extLst>
          </p:cNvPr>
          <p:cNvSpPr txBox="1">
            <a:spLocks/>
          </p:cNvSpPr>
          <p:nvPr/>
        </p:nvSpPr>
        <p:spPr>
          <a:xfrm>
            <a:off x="1854127" y="4267446"/>
            <a:ext cx="3855678" cy="879373"/>
          </a:xfrm>
          <a:prstGeom prst="rect">
            <a:avLst/>
          </a:prstGeom>
        </p:spPr>
        <p:txBody>
          <a:bodyPr vert="horz" lIns="0" tIns="90000" rIns="0" bIns="90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tx2"/>
                </a:solidFill>
              </a:rPr>
              <a:t>177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br>
              <a:rPr lang="de-DE" sz="1400" dirty="0"/>
            </a:br>
            <a:r>
              <a:rPr lang="de-DE" sz="1400" b="1" dirty="0"/>
              <a:t>Locations</a:t>
            </a:r>
            <a:endParaRPr lang="en-US" sz="1400" dirty="0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06632C87-D143-422C-B31D-DC86A5B0766F}"/>
              </a:ext>
            </a:extLst>
          </p:cNvPr>
          <p:cNvSpPr/>
          <p:nvPr/>
        </p:nvSpPr>
        <p:spPr>
          <a:xfrm>
            <a:off x="4716464" y="3195996"/>
            <a:ext cx="3816350" cy="88383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231F6CBA-5C8B-421A-8394-3464BDE9D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17" y="3195996"/>
            <a:ext cx="874723" cy="874723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D2D0E13-71A9-4BD0-B98E-E33D7BA2705F}"/>
              </a:ext>
            </a:extLst>
          </p:cNvPr>
          <p:cNvSpPr txBox="1">
            <a:spLocks/>
          </p:cNvSpPr>
          <p:nvPr/>
        </p:nvSpPr>
        <p:spPr>
          <a:xfrm>
            <a:off x="5946205" y="3195997"/>
            <a:ext cx="3862083" cy="883833"/>
          </a:xfrm>
          <a:prstGeom prst="rect">
            <a:avLst/>
          </a:prstGeom>
        </p:spPr>
        <p:txBody>
          <a:bodyPr vert="horz" lIns="0" tIns="90000" rIns="0" bIns="90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2"/>
                </a:solidFill>
              </a:rPr>
              <a:t>1,8 million sqm.</a:t>
            </a:r>
            <a:endParaRPr lang="en-US" sz="2400" b="1" baseline="30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b="1" dirty="0"/>
              <a:t>Logistics and handling </a:t>
            </a:r>
            <a:r>
              <a:rPr lang="de-DE" sz="1400" b="1" dirty="0" err="1"/>
              <a:t>area</a:t>
            </a:r>
            <a:endParaRPr lang="en-US" sz="1400" baseline="30000" dirty="0"/>
          </a:p>
        </p:txBody>
      </p:sp>
      <p:pic>
        <p:nvPicPr>
          <p:cNvPr id="22" name="Picture Placeholder 9">
            <a:extLst>
              <a:ext uri="{FF2B5EF4-FFF2-40B4-BE49-F238E27FC236}">
                <a16:creationId xmlns:a16="http://schemas.microsoft.com/office/drawing/2014/main" id="{79CD0082-A09E-4232-B46E-A8F1CBFD0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9" y="2107038"/>
            <a:ext cx="889413" cy="889413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224ECB50-62BB-4C46-8BD4-6B0BEE941ED2}"/>
              </a:ext>
            </a:extLst>
          </p:cNvPr>
          <p:cNvSpPr/>
          <p:nvPr/>
        </p:nvSpPr>
        <p:spPr>
          <a:xfrm>
            <a:off x="4719427" y="4265011"/>
            <a:ext cx="3795923" cy="8793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F7E469-E101-4162-91D1-6323E020AFB6}"/>
              </a:ext>
            </a:extLst>
          </p:cNvPr>
          <p:cNvSpPr txBox="1">
            <a:spLocks/>
          </p:cNvSpPr>
          <p:nvPr/>
        </p:nvSpPr>
        <p:spPr>
          <a:xfrm>
            <a:off x="5955575" y="4265011"/>
            <a:ext cx="3855678" cy="879373"/>
          </a:xfrm>
          <a:prstGeom prst="rect">
            <a:avLst/>
          </a:prstGeom>
        </p:spPr>
        <p:txBody>
          <a:bodyPr vert="horz" lIns="0" tIns="90000" rIns="0" bIns="90000" anchor="ctr"/>
          <a:lstStyle>
            <a:lvl1pPr marL="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4D4D4D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br>
              <a:rPr lang="de-DE" sz="1400" dirty="0"/>
            </a:br>
            <a:r>
              <a:rPr lang="de-DE" sz="2400" b="1" dirty="0">
                <a:solidFill>
                  <a:schemeClr val="tx2"/>
                </a:solidFill>
              </a:rPr>
              <a:t>13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br>
              <a:rPr lang="de-DE" sz="1400" dirty="0"/>
            </a:br>
            <a:r>
              <a:rPr lang="de-DE" sz="1400" b="1" dirty="0"/>
              <a:t>Countries</a:t>
            </a:r>
            <a:endParaRPr lang="en-US" sz="1400" b="1" dirty="0"/>
          </a:p>
          <a:p>
            <a:pPr>
              <a:lnSpc>
                <a:spcPct val="100000"/>
              </a:lnSpc>
            </a:pPr>
            <a:endParaRPr lang="en-US" sz="1400" b="1" dirty="0"/>
          </a:p>
        </p:txBody>
      </p:sp>
      <p:pic>
        <p:nvPicPr>
          <p:cNvPr id="25" name="Grafik 24" descr="Welt mit einfarbiger Füllung">
            <a:extLst>
              <a:ext uri="{FF2B5EF4-FFF2-40B4-BE49-F238E27FC236}">
                <a16:creationId xmlns:a16="http://schemas.microsoft.com/office/drawing/2014/main" id="{78E68F1B-A997-4AF6-9E4B-3E6E4D927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6919" y="4513872"/>
            <a:ext cx="441634" cy="44163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2F92AE-D565-5B7E-0CF2-F5BFD88B6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F6ECEC6-766C-38C9-5BEC-7CF39E4B2A00}"/>
              </a:ext>
            </a:extLst>
          </p:cNvPr>
          <p:cNvSpPr txBox="1"/>
          <p:nvPr/>
        </p:nvSpPr>
        <p:spPr>
          <a:xfrm>
            <a:off x="5826730" y="5144384"/>
            <a:ext cx="27483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solidFill>
                  <a:schemeClr val="accent1"/>
                </a:solidFill>
              </a:rPr>
              <a:t>Figures for the year, as at 31/12/2022</a:t>
            </a:r>
            <a:endParaRPr lang="en-GB" sz="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0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D96E4D-B283-4339-BB44-4BC164E80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96838"/>
            <a:ext cx="6840000" cy="324361"/>
          </a:xfrm>
        </p:spPr>
        <p:txBody>
          <a:bodyPr/>
          <a:lstStyle/>
          <a:p>
            <a:r>
              <a:rPr lang="en-GB" dirty="0"/>
              <a:t>Our business areas and service offerings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318E3-0A46-4F08-8578-9182C6FB2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955647"/>
            <a:ext cx="6840000" cy="430451"/>
          </a:xfrm>
        </p:spPr>
        <p:txBody>
          <a:bodyPr/>
          <a:lstStyle/>
          <a:p>
            <a:r>
              <a:rPr lang="en-GB" dirty="0"/>
              <a:t>Geis Air + Sea Services.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7E3578-244D-42E0-8029-3AD3CC824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/>
              <a:t>as of 02/2024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90FBF-189F-41E2-93DE-95A157CB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6DDBB6D-9ACB-43A8-A4EA-9301A5CA3D86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2C2B0C-2284-4986-A3EE-E4327F18D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7"/>
          <a:stretch/>
        </p:blipFill>
        <p:spPr>
          <a:xfrm>
            <a:off x="611188" y="2097088"/>
            <a:ext cx="7904162" cy="4178468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BF0E372-85CC-2A65-8E31-728ACAEA6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</p:spTree>
    <p:extLst>
      <p:ext uri="{BB962C8B-B14F-4D97-AF65-F5344CB8AC3E}">
        <p14:creationId xmlns:p14="http://schemas.microsoft.com/office/powerpoint/2010/main" val="236972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Air + Sea Services.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Data &amp; facts - Germany.</a:t>
            </a: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755521382"/>
              </p:ext>
            </p:extLst>
          </p:nvPr>
        </p:nvGraphicFramePr>
        <p:xfrm>
          <a:off x="612775" y="2150036"/>
          <a:ext cx="38147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A10C81-3B19-4BEB-8BD2-36F758C5D1F3}"/>
              </a:ext>
            </a:extLst>
          </p:cNvPr>
          <p:cNvSpPr txBox="1"/>
          <p:nvPr/>
        </p:nvSpPr>
        <p:spPr>
          <a:xfrm>
            <a:off x="2910078" y="2242273"/>
            <a:ext cx="888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Locations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7E09C2-2381-4D3C-92BA-320ACD21F416}"/>
              </a:ext>
            </a:extLst>
          </p:cNvPr>
          <p:cNvSpPr txBox="1"/>
          <p:nvPr/>
        </p:nvSpPr>
        <p:spPr>
          <a:xfrm>
            <a:off x="2927604" y="248527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7</a:t>
            </a:r>
          </a:p>
        </p:txBody>
      </p:sp>
      <p:pic>
        <p:nvPicPr>
          <p:cNvPr id="12" name="Picture Placeholder 9">
            <a:extLst>
              <a:ext uri="{FF2B5EF4-FFF2-40B4-BE49-F238E27FC236}">
                <a16:creationId xmlns:a16="http://schemas.microsoft.com/office/drawing/2014/main" id="{6E900898-F88D-485F-BB61-57E9D4E0B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41933"/>
            <a:ext cx="918466" cy="918466"/>
          </a:xfrm>
          <a:prstGeom prst="rect">
            <a:avLst/>
          </a:prstGeom>
        </p:spPr>
      </p:pic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874BA725-DD88-4AF6-ADAE-859CFCD5B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4FDADFB-D2BC-C599-F148-0E8FA4B37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1254" y="1521615"/>
            <a:ext cx="3450635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7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Air + Sea Services.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&amp; facts - Europe</a:t>
            </a:r>
            <a:r>
              <a:rPr lang="de-DE" dirty="0"/>
              <a:t>.</a:t>
            </a:r>
            <a:endParaRPr lang="en-US" dirty="0"/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045702099"/>
              </p:ext>
            </p:extLst>
          </p:nvPr>
        </p:nvGraphicFramePr>
        <p:xfrm>
          <a:off x="612775" y="2150036"/>
          <a:ext cx="355863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71C5CD5-12F9-4A70-A604-89C33F219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C2C777-468C-4398-895E-EFA173E8B4CF}"/>
              </a:ext>
            </a:extLst>
          </p:cNvPr>
          <p:cNvSpPr txBox="1"/>
          <p:nvPr/>
        </p:nvSpPr>
        <p:spPr>
          <a:xfrm>
            <a:off x="2934771" y="2261251"/>
            <a:ext cx="88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Locations</a:t>
            </a:r>
          </a:p>
          <a:p>
            <a:r>
              <a:rPr lang="de-DE" sz="1400"/>
              <a:t>23</a:t>
            </a:r>
            <a:endParaRPr lang="de-DE" sz="1400" dirty="0"/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CF7B42D7-0CCD-48D7-9A88-711417C78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41933"/>
            <a:ext cx="918466" cy="91846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FE35CFB6-765B-4CE4-BBDB-E685CE63CB1B}"/>
              </a:ext>
            </a:extLst>
          </p:cNvPr>
          <p:cNvSpPr/>
          <p:nvPr/>
        </p:nvSpPr>
        <p:spPr>
          <a:xfrm>
            <a:off x="2395275" y="2336247"/>
            <a:ext cx="539496" cy="438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BC09EB6-36DF-4AB5-936A-33405EECFFEC}"/>
              </a:ext>
            </a:extLst>
          </p:cNvPr>
          <p:cNvSpPr/>
          <p:nvPr/>
        </p:nvSpPr>
        <p:spPr>
          <a:xfrm>
            <a:off x="2313769" y="2354864"/>
            <a:ext cx="692501" cy="339169"/>
          </a:xfrm>
          <a:prstGeom prst="roundRect">
            <a:avLst>
              <a:gd name="adj" fmla="val 10000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2000" b="-52000"/>
            </a:stretch>
          </a:blip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F144515-9B32-FB2B-4623-450D99DD9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1406" y="2292350"/>
            <a:ext cx="497259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3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Our business fields and services.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Overview of Geis Air + Sea Services.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2776" y="2097087"/>
            <a:ext cx="7920038" cy="41767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noProof="0" dirty="0"/>
              <a:t>Air Freight</a:t>
            </a:r>
          </a:p>
          <a:p>
            <a:pPr marL="183600" indent="-183600">
              <a:lnSpc>
                <a:spcPts val="1400"/>
              </a:lnSpc>
              <a:spcBef>
                <a:spcPts val="0"/>
              </a:spcBef>
            </a:pPr>
            <a:r>
              <a:rPr lang="en-US" sz="1400" dirty="0"/>
              <a:t>Worldwide direct transports and groupage transports from/to the most important gateways</a:t>
            </a:r>
          </a:p>
          <a:p>
            <a:pPr marL="183600" indent="-183600">
              <a:lnSpc>
                <a:spcPts val="1400"/>
              </a:lnSpc>
              <a:spcBef>
                <a:spcPts val="0"/>
              </a:spcBef>
            </a:pPr>
            <a:r>
              <a:rPr lang="en-US" sz="1400" dirty="0"/>
              <a:t>Global door-to-door service and cross-trade handling</a:t>
            </a:r>
          </a:p>
          <a:p>
            <a:pPr marL="183600" indent="-18360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Partial charter and full charter projects</a:t>
            </a:r>
          </a:p>
          <a:p>
            <a:pPr marL="183600" indent="-18360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Express shipping for time-critical consignments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noProof="0" dirty="0"/>
              <a:t>Sea Freight</a:t>
            </a:r>
          </a:p>
          <a:p>
            <a:pPr marL="183600" indent="-183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FCL and LCL transports from/to the main gateways</a:t>
            </a:r>
          </a:p>
          <a:p>
            <a:pPr marL="183600" indent="-183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Combined transports (sea/air and air/sea) as well as implementation conventional loading</a:t>
            </a:r>
          </a:p>
          <a:p>
            <a:pPr marL="183600" indent="-183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Oversized goods and special logistics requirements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noProof="0" dirty="0"/>
              <a:t>Rail Transportation</a:t>
            </a:r>
          </a:p>
          <a:p>
            <a:pPr marL="183600" indent="-183600">
              <a:lnSpc>
                <a:spcPts val="1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Rail transports – inbound/outbound Asia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noProof="0" dirty="0"/>
              <a:t>Project Logistics</a:t>
            </a:r>
          </a:p>
          <a:p>
            <a:pPr marL="183600" indent="-183600">
              <a:lnSpc>
                <a:spcPts val="1400"/>
              </a:lnSpc>
              <a:spcBef>
                <a:spcPts val="0"/>
              </a:spcBef>
            </a:pPr>
            <a:r>
              <a:rPr lang="en-US" sz="1400" dirty="0"/>
              <a:t>Worldwide project management (turnkey projects)</a:t>
            </a:r>
          </a:p>
        </p:txBody>
      </p:sp>
      <p:sp>
        <p:nvSpPr>
          <p:cNvPr id="12" name="Rectangle 24"/>
          <p:cNvSpPr/>
          <p:nvPr/>
        </p:nvSpPr>
        <p:spPr>
          <a:xfrm>
            <a:off x="612775" y="5225390"/>
            <a:ext cx="7929563" cy="10526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45720" rIns="21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1"/>
              </a:buClr>
              <a:buSzPct val="115000"/>
            </a:pPr>
            <a:endParaRPr lang="pl-PL" sz="1600" dirty="0">
              <a:solidFill>
                <a:schemeClr val="tx2"/>
              </a:solidFill>
            </a:endParaRPr>
          </a:p>
        </p:txBody>
      </p:sp>
      <p:sp>
        <p:nvSpPr>
          <p:cNvPr id="14" name="Rectangle 27"/>
          <p:cNvSpPr/>
          <p:nvPr/>
        </p:nvSpPr>
        <p:spPr>
          <a:xfrm>
            <a:off x="612775" y="4990716"/>
            <a:ext cx="7929563" cy="3516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IT solutions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3475" y="5321210"/>
            <a:ext cx="8447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600" lvl="1" indent="-183600">
              <a:spcAft>
                <a:spcPts val="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400" dirty="0"/>
              <a:t>Electronic customs clearance (AES, Dakosy) and </a:t>
            </a:r>
            <a:r>
              <a:rPr lang="en-US" sz="1400" dirty="0">
                <a:solidFill>
                  <a:schemeClr val="tx2"/>
                </a:solidFill>
              </a:rPr>
              <a:t>electronic document management</a:t>
            </a:r>
          </a:p>
          <a:p>
            <a:pPr marL="183600" indent="-183600">
              <a:spcBef>
                <a:spcPts val="0"/>
              </a:spcBef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1400" dirty="0"/>
              <a:t>EDI interfaces (IFTMIN, IFTSTA) and implementation of common industry standards </a:t>
            </a:r>
          </a:p>
          <a:p>
            <a:pPr marL="183600" indent="-183600">
              <a:spcBef>
                <a:spcPts val="0"/>
              </a:spcBef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Reporting on the basis of individual KPI and creation of exceptions reports</a:t>
            </a:r>
          </a:p>
          <a:p>
            <a:pPr marL="183600" indent="-183600">
              <a:spcBef>
                <a:spcPts val="0"/>
              </a:spcBef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1400" dirty="0"/>
              <a:t>Security scanning and compliance checks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31" y="1989018"/>
            <a:ext cx="1072477" cy="12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8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Air + Sea </a:t>
            </a:r>
            <a:r>
              <a:rPr lang="de-DE" dirty="0"/>
              <a:t>S</a:t>
            </a:r>
            <a:r>
              <a:rPr lang="de-DE" sz="2400" dirty="0">
                <a:solidFill>
                  <a:schemeClr val="tx2"/>
                </a:solidFill>
              </a:rPr>
              <a:t>ervices</a:t>
            </a:r>
            <a:r>
              <a:rPr lang="de-DE" dirty="0"/>
              <a:t>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 of airfreight services</a:t>
            </a:r>
            <a:r>
              <a:rPr lang="de-DE" dirty="0"/>
              <a:t>.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13708" y="2105660"/>
            <a:ext cx="7919105" cy="3755284"/>
            <a:chOff x="612775" y="2082800"/>
            <a:chExt cx="9172387" cy="4349598"/>
          </a:xfrm>
        </p:grpSpPr>
        <p:sp>
          <p:nvSpPr>
            <p:cNvPr id="8" name="Rectangle 14"/>
            <p:cNvSpPr/>
            <p:nvPr/>
          </p:nvSpPr>
          <p:spPr>
            <a:xfrm>
              <a:off x="612775" y="2082800"/>
              <a:ext cx="9172387" cy="3841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SERVICE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12775" y="2528685"/>
              <a:ext cx="3172585" cy="1725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b="1" dirty="0">
                  <a:solidFill>
                    <a:schemeClr val="tx2"/>
                  </a:solidFill>
                </a:rPr>
                <a:t>DIRECT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IATA direct transportation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Global door-to-door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IATA dangerous goods services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Guaranteed compliance with high security standards through special services</a:t>
              </a:r>
            </a:p>
          </p:txBody>
        </p:sp>
        <p:sp>
          <p:nvSpPr>
            <p:cNvPr id="23" name="Rechteck 22"/>
            <p:cNvSpPr/>
            <p:nvPr/>
          </p:nvSpPr>
          <p:spPr>
            <a:xfrm>
              <a:off x="612775" y="4339217"/>
              <a:ext cx="3183663" cy="20931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sz="1600" b="1" dirty="0">
                  <a:solidFill>
                    <a:schemeClr val="tx2"/>
                  </a:solidFill>
                </a:rPr>
                <a:t>CONSOL SERVICE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4D4D4D"/>
                  </a:solidFill>
                </a:rPr>
                <a:t>Efficient freight handling through central processing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4D4D4D"/>
                  </a:solidFill>
                </a:rPr>
                <a:t>Freight capacity through our own annual contracts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/>
                  </a:solidFill>
                </a:rPr>
                <a:t>High security standards during freight handling in our warehouses</a:t>
              </a:r>
            </a:p>
          </p:txBody>
        </p:sp>
      </p:grpSp>
      <p:sp>
        <p:nvSpPr>
          <p:cNvPr id="17" name="Rechteck 16">
            <a:hlinkClick r:id="rId3" action="ppaction://hlinksldjump"/>
          </p:cNvPr>
          <p:cNvSpPr/>
          <p:nvPr/>
        </p:nvSpPr>
        <p:spPr>
          <a:xfrm>
            <a:off x="7696200" y="160867"/>
            <a:ext cx="1119188" cy="1126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F75872B-E2F2-4259-9BB2-363BF0B1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785" y="2490621"/>
            <a:ext cx="2466925" cy="14901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7DE4850-9AB4-4EE0-806C-3276A5D56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85" y="4053767"/>
            <a:ext cx="2466925" cy="1807177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5B65FD3-B933-4994-B6C6-2F09E8DB0966}"/>
              </a:ext>
            </a:extLst>
          </p:cNvPr>
          <p:cNvSpPr/>
          <p:nvPr/>
        </p:nvSpPr>
        <p:spPr>
          <a:xfrm>
            <a:off x="6030976" y="2490621"/>
            <a:ext cx="2501837" cy="33703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2"/>
                </a:solidFill>
              </a:rPr>
              <a:t>AIR CARGO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Use of own X-ray machines and  use of X-Ray machines through our partner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Alternative test methods such as "SPX by EDD"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Reliability-checked employees (ZÜP)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Regular trainings (Dangerous goods + Air Cargo security training courses)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Authorized Economic Operator (AEO) and </a:t>
            </a:r>
            <a:r>
              <a:rPr lang="en-US" sz="1200" dirty="0" err="1">
                <a:solidFill>
                  <a:schemeClr val="tx2"/>
                </a:solidFill>
              </a:rPr>
              <a:t>Reg.B</a:t>
            </a:r>
            <a:endParaRPr lang="en-US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endParaRPr lang="en-US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186DFBD-BB1F-4B5B-9FF1-BA4CF90B7E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as of 02/2024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3924B7C-4BCF-4C6B-9BE5-0FD054C8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Corporate Presentation Geis Group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7E0442-C30B-4BA6-8FFA-85BD930FA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DDBB6D-9ACB-43A8-A4EA-9301A5CA3D86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9618346"/>
      </p:ext>
    </p:extLst>
  </p:cSld>
  <p:clrMapOvr>
    <a:masterClrMapping/>
  </p:clrMapOvr>
</p:sld>
</file>

<file path=ppt/theme/theme1.xml><?xml version="1.0" encoding="utf-8"?>
<a:theme xmlns:a="http://schemas.openxmlformats.org/drawingml/2006/main" name="2019_Geis_Designfarben">
  <a:themeElements>
    <a:clrScheme name="Geis Gruppe 2023">
      <a:dk1>
        <a:srgbClr val="4D4D4D"/>
      </a:dk1>
      <a:lt1>
        <a:sysClr val="window" lastClr="FFFFFF"/>
      </a:lt1>
      <a:dk2>
        <a:srgbClr val="4D4D4D"/>
      </a:dk2>
      <a:lt2>
        <a:srgbClr val="E7E7E7"/>
      </a:lt2>
      <a:accent1>
        <a:srgbClr val="959595"/>
      </a:accent1>
      <a:accent2>
        <a:srgbClr val="ED1C24"/>
      </a:accent2>
      <a:accent3>
        <a:srgbClr val="FFDE00"/>
      </a:accent3>
      <a:accent4>
        <a:srgbClr val="044D7F"/>
      </a:accent4>
      <a:accent5>
        <a:srgbClr val="3EAA44"/>
      </a:accent5>
      <a:accent6>
        <a:srgbClr val="F77302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is Air + Sea_PPT_Unternehmenspräsentation_en_2023" id="{B7F16C1F-6E31-4424-8098-24821D74A637}" vid="{278B4684-982E-415A-979E-7851CE38C789}"/>
    </a:ext>
  </a:extLst>
</a:theme>
</file>

<file path=ppt/theme/theme2.xml><?xml version="1.0" encoding="utf-8"?>
<a:theme xmlns:a="http://schemas.openxmlformats.org/drawingml/2006/main" name="Geis_PPT_Master_2015">
  <a:themeElements>
    <a:clrScheme name="Geis Gruppe 2023">
      <a:dk1>
        <a:srgbClr val="4D4D4D"/>
      </a:dk1>
      <a:lt1>
        <a:sysClr val="window" lastClr="FFFFFF"/>
      </a:lt1>
      <a:dk2>
        <a:srgbClr val="4D4D4D"/>
      </a:dk2>
      <a:lt2>
        <a:srgbClr val="E7E7E7"/>
      </a:lt2>
      <a:accent1>
        <a:srgbClr val="959595"/>
      </a:accent1>
      <a:accent2>
        <a:srgbClr val="ED1C24"/>
      </a:accent2>
      <a:accent3>
        <a:srgbClr val="FFDE00"/>
      </a:accent3>
      <a:accent4>
        <a:srgbClr val="044D7F"/>
      </a:accent4>
      <a:accent5>
        <a:srgbClr val="3EAA44"/>
      </a:accent5>
      <a:accent6>
        <a:srgbClr val="F77302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lage_Geis_PPT_Master_dt_3zu4" id="{36639655-1E74-4350-B243-F397E9FF492F}" vid="{1FB4C74F-97B4-4811-9A2A-7CFDD34280C5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F075B12D0D344687EB33BD1AC17CDE" ma:contentTypeVersion="0" ma:contentTypeDescription="Ein neues Dokument erstellen." ma:contentTypeScope="" ma:versionID="0ee713948fb9dfb2288273c7f31cb60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f5dc90cf06628c3b90945c8266c24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E3E097-7D75-41D9-9143-9953954957E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C7AD9CD-733D-486B-A6D0-D77117207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94022C-87E0-421B-9867-F2CF291FFA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Geis Air + Sea_PPT_Unternehmenspräsentation_en_2023</Template>
  <TotalTime>0</TotalTime>
  <Words>2495</Words>
  <Application>Microsoft Office PowerPoint</Application>
  <PresentationFormat>Bildschirmpräsentation (4:3)</PresentationFormat>
  <Paragraphs>589</Paragraphs>
  <Slides>26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Lato Light</vt:lpstr>
      <vt:lpstr>Symbol</vt:lpstr>
      <vt:lpstr>2019_Geis_Designfarben</vt:lpstr>
      <vt:lpstr>Geis_PPT_Master_2015</vt:lpstr>
      <vt:lpstr>Geis Air + Sea.</vt:lpstr>
      <vt:lpstr>The Geis Principle.</vt:lpstr>
      <vt:lpstr>The Geis Group locations.</vt:lpstr>
      <vt:lpstr>A big player among SMEs.</vt:lpstr>
      <vt:lpstr>Our business areas and service offerings.</vt:lpstr>
      <vt:lpstr>Air + Sea Services.</vt:lpstr>
      <vt:lpstr>Air + Sea Services.</vt:lpstr>
      <vt:lpstr>Our business fields and services.</vt:lpstr>
      <vt:lpstr>Air + Sea Services.</vt:lpstr>
      <vt:lpstr>Air + Sea Services.</vt:lpstr>
      <vt:lpstr>Air + Sea Services.</vt:lpstr>
      <vt:lpstr>Air + Sea Services.</vt:lpstr>
      <vt:lpstr>Air + Sea Services.</vt:lpstr>
      <vt:lpstr>Air + Sea Services.</vt:lpstr>
      <vt:lpstr>Air + Sea Services.</vt:lpstr>
      <vt:lpstr>Air + Sea Services.</vt:lpstr>
      <vt:lpstr>Air + Sea Services.</vt:lpstr>
      <vt:lpstr>Sustainability in the Geis Group.</vt:lpstr>
      <vt:lpstr>Sustainability in the Geis Group.</vt:lpstr>
      <vt:lpstr>Market leaders trust Geis. </vt:lpstr>
      <vt:lpstr>Solid partnerships in many industries.</vt:lpstr>
      <vt:lpstr>Consistently at the forefront.</vt:lpstr>
      <vt:lpstr>The Geis brand.</vt:lpstr>
      <vt:lpstr>Directory Air + Sea offices.</vt:lpstr>
      <vt:lpstr>Directory Air + Sea offices.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Geis Air + Sea.</dc:title>
  <dc:creator>Geis, Sabine</dc:creator>
  <dc:description>Nutzen Sie diese Vorlage zur Erstellung Ihrer deutschsprachigen Präsentationen.</dc:description>
  <cp:lastModifiedBy>Torlakovic, Ivana</cp:lastModifiedBy>
  <cp:revision>22</cp:revision>
  <dcterms:created xsi:type="dcterms:W3CDTF">2023-04-18T07:04:37Z</dcterms:created>
  <dcterms:modified xsi:type="dcterms:W3CDTF">2024-02-16T09:53:38Z</dcterms:modified>
  <cp:category>Vorlage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0x0101004AF075B12D0D344687EB33BD1AC17CDE</vt:lpwstr>
  </property>
  <property fmtid="{D5CDD505-2E9C-101B-9397-08002B2CF9AE}" pid="3" name="Beschreibung">
    <vt:lpwstr>Kopie zum Testen</vt:lpwstr>
  </property>
</Properties>
</file>