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16256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>
          <p15:clr>
            <a:srgbClr val="A4A3A4"/>
          </p15:clr>
        </p15:guide>
        <p15:guide id="2" pos="73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4D4D4D"/>
    <a:srgbClr val="959595"/>
    <a:srgbClr val="7F7F7F"/>
    <a:srgbClr val="FFC000"/>
    <a:srgbClr val="9EA079"/>
    <a:srgbClr val="3299BC"/>
    <a:srgbClr val="006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5BE263C-DBD7-4A20-BB59-AAB30ACAA65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6532" autoAdjust="0"/>
  </p:normalViewPr>
  <p:slideViewPr>
    <p:cSldViewPr snapToGrid="0">
      <p:cViewPr>
        <p:scale>
          <a:sx n="70" d="100"/>
          <a:sy n="70" d="100"/>
        </p:scale>
        <p:origin x="2070" y="-1536"/>
      </p:cViewPr>
      <p:guideLst>
        <p:guide orient="horz" pos="5120"/>
        <p:guide pos="73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61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E09DD8E-315F-4512-9E6C-F84D5D4C0C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DB8FDF-59AF-4088-B42D-C96A66C8F0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BAD20F1-3504-4D5E-8A46-E1F5C921ABFD}" type="datetime1">
              <a:rPr lang="de-DE" smtClean="0"/>
              <a:t>01.02.2024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E85BBF-7DB3-42AC-9951-7BC2B3F96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1D8E7E-971F-4F6F-B132-5E330BD1B5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1693AB-977E-4C32-A898-259D555056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608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CB3CC0F-E1D6-48D0-8595-DE54B56E2C3D}" type="datetime1">
              <a:rPr lang="de-DE" noProof="0" smtClean="0"/>
              <a:t>01.02.2024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8592BAA-516B-43E2-B8DD-AA00E74A2686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474354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8592BAA-516B-43E2-B8DD-AA00E74A26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2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B65ED-B7BE-481B-A87E-EA40FA0B8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3255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1" descr="Abgerundeter gelber Hintergrund">
            <a:extLst>
              <a:ext uri="{FF2B5EF4-FFF2-40B4-BE49-F238E27FC236}">
                <a16:creationId xmlns:a16="http://schemas.microsoft.com/office/drawing/2014/main" id="{EB5B0470-C426-4487-B57F-6FA944EC312C}"/>
              </a:ext>
            </a:extLst>
          </p:cNvPr>
          <p:cNvSpPr/>
          <p:nvPr userDrawn="1"/>
        </p:nvSpPr>
        <p:spPr>
          <a:xfrm>
            <a:off x="257442" y="990600"/>
            <a:ext cx="11677116" cy="14120856"/>
          </a:xfrm>
          <a:prstGeom prst="roundRect">
            <a:avLst>
              <a:gd name="adj" fmla="val 28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4186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47ADE3E-1932-4CA6-8339-95F63DBC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Anweisungen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1" y="1332517"/>
            <a:ext cx="11065614" cy="582375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187" y="232070"/>
            <a:ext cx="1097375" cy="101812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2149" y="232070"/>
            <a:ext cx="90091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4D4D4D"/>
                </a:solidFill>
              </a:rPr>
              <a:t>Geis Air + </a:t>
            </a:r>
            <a:r>
              <a:rPr lang="de-DE" sz="3200" b="1">
                <a:solidFill>
                  <a:srgbClr val="4D4D4D"/>
                </a:solidFill>
              </a:rPr>
              <a:t>Sea</a:t>
            </a:r>
            <a:r>
              <a:rPr lang="en-US" sz="3200">
                <a:solidFill>
                  <a:srgbClr val="4D4D4D"/>
                </a:solidFill>
              </a:rPr>
              <a:t>: </a:t>
            </a:r>
            <a:endParaRPr lang="en-US" sz="3200" dirty="0">
              <a:solidFill>
                <a:srgbClr val="4D4D4D"/>
              </a:solidFill>
            </a:endParaRPr>
          </a:p>
          <a:p>
            <a:r>
              <a:rPr lang="en-US" sz="3200" b="1" dirty="0">
                <a:solidFill>
                  <a:srgbClr val="4D4D4D"/>
                </a:solidFill>
              </a:rPr>
              <a:t>Your partner with the best complete package</a:t>
            </a:r>
            <a:r>
              <a:rPr lang="en-US" sz="3200" b="1" dirty="0">
                <a:solidFill>
                  <a:srgbClr val="4B4B4B"/>
                </a:solidFill>
              </a:rPr>
              <a:t>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53140" y="7341175"/>
            <a:ext cx="5490985" cy="33547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D4D4D"/>
                </a:solidFill>
              </a:rPr>
              <a:t>Business fields and service portfolio</a:t>
            </a:r>
          </a:p>
          <a:p>
            <a:endParaRPr lang="en-US" sz="1200" b="1" dirty="0">
              <a:solidFill>
                <a:srgbClr val="4D4D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IATA direct transportations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Own consolidation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Part and full charter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FCL and LCL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Combined transportation (Sea/Air, Air/Sea)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Railway services from and to Asia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Tailored Aerospace and time critical transport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Pre- and on-forwarding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Worldwide tailormade project management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6366801" y="7341175"/>
            <a:ext cx="5351955" cy="33547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D4D4D"/>
                </a:solidFill>
              </a:rPr>
              <a:t>Key facts</a:t>
            </a:r>
          </a:p>
          <a:p>
            <a:endParaRPr lang="en-US" sz="1200" b="1" dirty="0">
              <a:solidFill>
                <a:srgbClr val="4D4D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320 employees for Air + Sea in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23 European operative Air + Sea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Industry verticals: aerospace, textile, consumer goods, pharma, automotive,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More than 70 years experience in the logistics market, global network and dedicated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Certified according to ISO </a:t>
            </a:r>
            <a:r>
              <a:rPr lang="de-DE" dirty="0">
                <a:solidFill>
                  <a:srgbClr val="4D4D4D"/>
                </a:solidFill>
              </a:rPr>
              <a:t>9001/14001/</a:t>
            </a:r>
            <a:r>
              <a:rPr lang="en-US" dirty="0">
                <a:solidFill>
                  <a:srgbClr val="4D4D4D"/>
                </a:solidFill>
              </a:rPr>
              <a:t> 27001</a:t>
            </a:r>
            <a:r>
              <a:rPr lang="de-DE" dirty="0">
                <a:solidFill>
                  <a:srgbClr val="4D4D4D"/>
                </a:solidFill>
              </a:rPr>
              <a:t>, AEO, Reg-B </a:t>
            </a:r>
            <a:r>
              <a:rPr lang="en-US" dirty="0">
                <a:solidFill>
                  <a:srgbClr val="4D4D4D"/>
                </a:solidFill>
              </a:rPr>
              <a:t>and </a:t>
            </a:r>
            <a:r>
              <a:rPr lang="de-DE" dirty="0">
                <a:solidFill>
                  <a:srgbClr val="4D4D4D"/>
                </a:solidFill>
              </a:rPr>
              <a:t>a</a:t>
            </a:r>
            <a:r>
              <a:rPr lang="en-GB" dirty="0">
                <a:solidFill>
                  <a:srgbClr val="4D4D4D"/>
                </a:solidFill>
              </a:rPr>
              <a:t>ward-winning performances</a:t>
            </a:r>
            <a:endParaRPr lang="en-US" dirty="0">
              <a:solidFill>
                <a:srgbClr val="4D4D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Geis Air + Sea is part of the family-owned Geis Group with a solid financial base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4" y="14657087"/>
            <a:ext cx="11839575" cy="1394046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653141" y="10941096"/>
            <a:ext cx="5490984" cy="36317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D4D4D"/>
                </a:solidFill>
              </a:rPr>
              <a:t>Value added services</a:t>
            </a:r>
          </a:p>
          <a:p>
            <a:endParaRPr lang="en-US" sz="1200" b="1" dirty="0">
              <a:solidFill>
                <a:srgbClr val="4D4D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Import/Export customs clearance (Sea/Air)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Security and x-ray checks with own staff and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DGR/IMO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Own container (de-) stuffing possibilities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Customized reports and KPI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Individual EDI and XML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Track + Trace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Purchase Order Management -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Individual logistics consulting for our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Personal one-face to the customer principal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6366801" y="10925054"/>
            <a:ext cx="5351955" cy="36317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D4D4D"/>
                </a:solidFill>
              </a:rPr>
              <a:t>Value proposition</a:t>
            </a:r>
          </a:p>
          <a:p>
            <a:endParaRPr lang="en-US" sz="1200" b="1" dirty="0">
              <a:solidFill>
                <a:srgbClr val="4D4D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75 own logistics warehouses for contract logistics and multiuser warehouses with 910,000 sqm. in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Full coverage of LTL/FTL/groupage cargo in Europe with 125 own locations and hubs including 192,000 sqm. of own handling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Top logistics provider in Germany and Central and South-Eastern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Own packaging company within the Geis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Motivated and flexible employees due to family-orientated corporate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69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Custom 137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FFC000"/>
      </a:accent1>
      <a:accent2>
        <a:srgbClr val="2946D7"/>
      </a:accent2>
      <a:accent3>
        <a:srgbClr val="4472C4"/>
      </a:accent3>
      <a:accent4>
        <a:srgbClr val="FFC000"/>
      </a:accent4>
      <a:accent5>
        <a:srgbClr val="39DFC3"/>
      </a:accent5>
      <a:accent6>
        <a:srgbClr val="953CA4"/>
      </a:accent6>
      <a:hlink>
        <a:srgbClr val="2946D7"/>
      </a:hlink>
      <a:folHlink>
        <a:srgbClr val="2946D7"/>
      </a:folHlink>
    </a:clrScheme>
    <a:fontScheme name="Custom 156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18000">
              <a:schemeClr val="accent2"/>
            </a:gs>
            <a:gs pos="0">
              <a:schemeClr val="accent2">
                <a:lumMod val="50000"/>
              </a:schemeClr>
            </a:gs>
            <a:gs pos="100000">
              <a:schemeClr val="accent2">
                <a:lumMod val="75000"/>
              </a:schemeClr>
            </a:gs>
          </a:gsLst>
          <a:lin ang="0" scaled="0"/>
        </a:gradFill>
        <a:ln>
          <a:noFill/>
        </a:ln>
      </a:spPr>
      <a:bodyPr lIns="0" tIns="0" rIns="0" bIns="0" rtlCol="0" anchor="ctr"/>
      <a:lstStyle>
        <a:defPPr algn="ctr">
          <a:defRPr b="1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677561_TF88960334" id="{C52F3D1C-44E9-4919-B8E5-C1A9A829D9E9}" vid="{9B81A527-2A62-4C40-8492-20BB65F73D2D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07B7BB-34D9-47F6-9DC2-3DCCD21BB3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5ECAEC-188B-484A-B774-3543513F379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6dc4bcd6-49db-4c07-9060-8acfc67cef9f"/>
    <ds:schemaRef ds:uri="http://purl.org/dc/dcmitype/"/>
    <ds:schemaRef ds:uri="fb0879af-3eba-417a-a55a-ffe6dcd6ca77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144874-622C-4602-9624-F517964F51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 mit Bevölkerungsinfografiken</Template>
  <TotalTime>0</TotalTime>
  <Words>278</Words>
  <Application>Microsoft Office PowerPoint</Application>
  <PresentationFormat>Benutzerdefiniert</PresentationFormat>
  <Paragraphs>42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Rockwell</vt:lpstr>
      <vt:lpstr>Office-Design</vt:lpstr>
      <vt:lpstr>Anweisungen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2022-02-02T11:59:11Z</dcterms:created>
  <dcterms:modified xsi:type="dcterms:W3CDTF">2024-02-01T11:53:50Z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