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2" r:id="rId4"/>
  </p:sldMasterIdLst>
  <p:notesMasterIdLst>
    <p:notesMasterId r:id="rId23"/>
  </p:notesMasterIdLst>
  <p:sldIdLst>
    <p:sldId id="256" r:id="rId5"/>
    <p:sldId id="393" r:id="rId6"/>
    <p:sldId id="394" r:id="rId7"/>
    <p:sldId id="392" r:id="rId8"/>
    <p:sldId id="284" r:id="rId9"/>
    <p:sldId id="302" r:id="rId10"/>
    <p:sldId id="292" r:id="rId11"/>
    <p:sldId id="395" r:id="rId12"/>
    <p:sldId id="396" r:id="rId13"/>
    <p:sldId id="285" r:id="rId14"/>
    <p:sldId id="386" r:id="rId15"/>
    <p:sldId id="375" r:id="rId16"/>
    <p:sldId id="389" r:id="rId17"/>
    <p:sldId id="397" r:id="rId18"/>
    <p:sldId id="391" r:id="rId19"/>
    <p:sldId id="312" r:id="rId20"/>
    <p:sldId id="398" r:id="rId21"/>
    <p:sldId id="279" r:id="rId22"/>
  </p:sldIdLst>
  <p:sldSz cx="9144000" cy="6858000" type="screen4x3"/>
  <p:notesSz cx="6797675" cy="9926638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595">
          <p15:clr>
            <a:srgbClr val="A4A3A4"/>
          </p15:clr>
        </p15:guide>
        <p15:guide id="3" orient="horz" pos="822" userDrawn="1">
          <p15:clr>
            <a:srgbClr val="A4A3A4"/>
          </p15:clr>
        </p15:guide>
        <p15:guide id="4" orient="horz" pos="1321" userDrawn="1">
          <p15:clr>
            <a:srgbClr val="A4A3A4"/>
          </p15:clr>
        </p15:guide>
        <p15:guide id="5" orient="horz" pos="2568" userDrawn="1">
          <p15:clr>
            <a:srgbClr val="A4A3A4"/>
          </p15:clr>
        </p15:guide>
        <p15:guide id="6" orient="horz" pos="2682" userDrawn="1">
          <p15:clr>
            <a:srgbClr val="A4A3A4"/>
          </p15:clr>
        </p15:guide>
        <p15:guide id="7" orient="horz" pos="3952" userDrawn="1">
          <p15:clr>
            <a:srgbClr val="A4A3A4"/>
          </p15:clr>
        </p15:guide>
        <p15:guide id="8" orient="horz" pos="4178" userDrawn="1">
          <p15:clr>
            <a:srgbClr val="A4A3A4"/>
          </p15:clr>
        </p15:guide>
        <p15:guide id="9" pos="2880">
          <p15:clr>
            <a:srgbClr val="A4A3A4"/>
          </p15:clr>
        </p15:guide>
        <p15:guide id="11" pos="385" userDrawn="1">
          <p15:clr>
            <a:srgbClr val="A4A3A4"/>
          </p15:clr>
        </p15:guide>
        <p15:guide id="14" pos="2971" userDrawn="1">
          <p15:clr>
            <a:srgbClr val="A4A3A4"/>
          </p15:clr>
        </p15:guide>
        <p15:guide id="17" pos="5375" userDrawn="1">
          <p15:clr>
            <a:srgbClr val="A4A3A4"/>
          </p15:clr>
        </p15:guide>
        <p15:guide id="18" pos="4694" userDrawn="1">
          <p15:clr>
            <a:srgbClr val="A4A3A4"/>
          </p15:clr>
        </p15:guide>
        <p15:guide id="19" pos="2789" userDrawn="1">
          <p15:clr>
            <a:srgbClr val="A4A3A4"/>
          </p15:clr>
        </p15:guide>
        <p15:guide id="20" pos="55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959595"/>
    <a:srgbClr val="3C3C3C"/>
    <a:srgbClr val="959500"/>
    <a:srgbClr val="838383"/>
    <a:srgbClr val="7D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napToObjects="1" showGuides="1">
      <p:cViewPr varScale="1">
        <p:scale>
          <a:sx n="110" d="100"/>
          <a:sy n="110" d="100"/>
        </p:scale>
        <p:origin x="1542" y="108"/>
      </p:cViewPr>
      <p:guideLst>
        <p:guide orient="horz" pos="595"/>
        <p:guide orient="horz" pos="822"/>
        <p:guide orient="horz" pos="1321"/>
        <p:guide orient="horz" pos="2568"/>
        <p:guide orient="horz" pos="2682"/>
        <p:guide orient="horz" pos="3952"/>
        <p:guide orient="horz" pos="4178"/>
        <p:guide pos="2880"/>
        <p:guide pos="385"/>
        <p:guide pos="2971"/>
        <p:guide pos="5375"/>
        <p:guide pos="4694"/>
        <p:guide pos="2789"/>
        <p:guide pos="55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2141A-85C4-4942-9C88-21A81A3B8410}" type="datetimeFigureOut">
              <a:rPr lang="de-DE" smtClean="0"/>
              <a:t>26.01.2024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1E739-FA4D-45F5-91BC-981B3A291E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060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1E739-FA4D-45F5-91BC-981B3A291E3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3647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</a:t>
            </a:r>
            <a:r>
              <a:rPr lang="de-DE" baseline="0" dirty="0"/>
              <a:t> Vorlage muss ich noch in die GEIS Farben anpassen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1E739-FA4D-45F5-91BC-981B3A291E3F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8540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1E739-FA4D-45F5-91BC-981B3A291E3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3647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Satz</a:t>
            </a:r>
            <a:r>
              <a:rPr lang="de-DE" baseline="0" dirty="0"/>
              <a:t> kürzen oder in Kästchen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1E739-FA4D-45F5-91BC-981B3A291E3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6138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Satz</a:t>
            </a:r>
            <a:r>
              <a:rPr lang="de-DE" baseline="0" dirty="0"/>
              <a:t> kürzen oder in Kästchen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1E739-FA4D-45F5-91BC-981B3A291E3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6652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Satz</a:t>
            </a:r>
            <a:r>
              <a:rPr lang="de-DE" baseline="0" dirty="0"/>
              <a:t> kürzen oder in Kästchen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1E739-FA4D-45F5-91BC-981B3A291E3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0852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900" y="286219"/>
            <a:ext cx="1098549" cy="102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12775" y="1032024"/>
            <a:ext cx="6840000" cy="33242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959595"/>
                </a:solidFill>
                <a:latin typeface="Calibri"/>
                <a:cs typeface="Calibri"/>
              </a:defRPr>
            </a:lvl1pPr>
            <a:lvl2pPr>
              <a:defRPr sz="2400">
                <a:solidFill>
                  <a:srgbClr val="959595"/>
                </a:solidFill>
                <a:latin typeface="Calibri"/>
                <a:cs typeface="Calibri"/>
              </a:defRPr>
            </a:lvl2pPr>
            <a:lvl3pPr>
              <a:defRPr sz="2400">
                <a:solidFill>
                  <a:srgbClr val="959595"/>
                </a:solidFill>
                <a:latin typeface="Calibri"/>
                <a:cs typeface="Calibri"/>
              </a:defRPr>
            </a:lvl3pPr>
            <a:lvl4pPr>
              <a:defRPr sz="2400">
                <a:solidFill>
                  <a:srgbClr val="959595"/>
                </a:solidFill>
                <a:latin typeface="Calibri"/>
                <a:cs typeface="Calibri"/>
              </a:defRPr>
            </a:lvl4pPr>
            <a:lvl5pPr>
              <a:defRPr sz="2400">
                <a:solidFill>
                  <a:srgbClr val="959595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Überschrift 2 Pflicht – Punkt nicht vergessen!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12775" y="130148"/>
            <a:ext cx="6840000" cy="895988"/>
          </a:xfrm>
          <a:prstGeom prst="rect">
            <a:avLst/>
          </a:prstGeom>
          <a:ln>
            <a:noFill/>
          </a:ln>
        </p:spPr>
        <p:txBody>
          <a:bodyPr lIns="0" tIns="0" rIns="0" bIns="0" anchor="b">
            <a:noAutofit/>
          </a:bodyPr>
          <a:lstStyle>
            <a:lvl1pPr algn="l">
              <a:defRPr sz="2400" b="1" baseline="0">
                <a:solidFill>
                  <a:srgbClr val="4D4D4D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Überschrift 1 Pflicht – Punkt nicht vergessen!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"/>
          <a:stretch/>
        </p:blipFill>
        <p:spPr>
          <a:xfrm>
            <a:off x="0" y="2106245"/>
            <a:ext cx="9144000" cy="4775200"/>
          </a:xfrm>
          <a:prstGeom prst="rect">
            <a:avLst/>
          </a:prstGeom>
        </p:spPr>
      </p:pic>
      <p:pic>
        <p:nvPicPr>
          <p:cNvPr id="6" name="Bild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900" y="286219"/>
            <a:ext cx="1098549" cy="102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"/>
          <a:stretch/>
        </p:blipFill>
        <p:spPr>
          <a:xfrm>
            <a:off x="0" y="2106245"/>
            <a:ext cx="91440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70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595" userDrawn="1">
          <p15:clr>
            <a:srgbClr val="FBAE40"/>
          </p15:clr>
        </p15:guide>
        <p15:guide id="1" pos="2880" userDrawn="1">
          <p15:clr>
            <a:srgbClr val="FBAE40"/>
          </p15:clr>
        </p15:guide>
        <p15:guide id="2" pos="2971" userDrawn="1">
          <p15:clr>
            <a:srgbClr val="FBAE40"/>
          </p15:clr>
        </p15:guide>
        <p15:guide id="3" pos="2789" userDrawn="1">
          <p15:clr>
            <a:srgbClr val="FBAE40"/>
          </p15:clr>
        </p15:guide>
        <p15:guide id="4" pos="385" userDrawn="1">
          <p15:clr>
            <a:srgbClr val="FBAE40"/>
          </p15:clr>
        </p15:guide>
        <p15:guide id="5" pos="4694" userDrawn="1">
          <p15:clr>
            <a:srgbClr val="FBAE40"/>
          </p15:clr>
        </p15:guide>
        <p15:guide id="6" pos="5375" userDrawn="1">
          <p15:clr>
            <a:srgbClr val="FBAE40"/>
          </p15:clr>
        </p15:guide>
        <p15:guide id="7" pos="5556" userDrawn="1">
          <p15:clr>
            <a:srgbClr val="FBAE40"/>
          </p15:clr>
        </p15:guide>
        <p15:guide id="8" orient="horz" pos="822" userDrawn="1">
          <p15:clr>
            <a:srgbClr val="FBAE40"/>
          </p15:clr>
        </p15:guide>
        <p15:guide id="9" orient="horz" pos="1321" userDrawn="1">
          <p15:clr>
            <a:srgbClr val="FBAE40"/>
          </p15:clr>
        </p15:guide>
        <p15:guide id="10" orient="horz" pos="2568" userDrawn="1">
          <p15:clr>
            <a:srgbClr val="FBAE40"/>
          </p15:clr>
        </p15:guide>
        <p15:guide id="11" orient="horz" pos="2682" userDrawn="1">
          <p15:clr>
            <a:srgbClr val="FBAE40"/>
          </p15:clr>
        </p15:guide>
        <p15:guide id="12" orient="horz" pos="3952" userDrawn="1">
          <p15:clr>
            <a:srgbClr val="FBAE40"/>
          </p15:clr>
        </p15:guide>
        <p15:guide id="13" orient="horz" pos="417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Bild Rechts Einzelabschn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612774" y="2106245"/>
            <a:ext cx="3814764" cy="13461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8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612773" y="3452445"/>
            <a:ext cx="3814765" cy="6334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612772" y="4085858"/>
            <a:ext cx="3814765" cy="2184400"/>
          </a:xfrm>
          <a:prstGeom prst="rect">
            <a:avLst/>
          </a:prstGeom>
        </p:spPr>
        <p:txBody>
          <a:bodyPr vert="horz" lIns="0" tIns="0" rIns="0" bIns="0"/>
          <a:lstStyle>
            <a:lvl1pPr marL="457200" indent="-457200">
              <a:lnSpc>
                <a:spcPct val="80000"/>
              </a:lnSpc>
              <a:buClr>
                <a:srgbClr val="959595"/>
              </a:buClr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914400" indent="-457200">
              <a:buClr>
                <a:schemeClr val="accent1"/>
              </a:buClr>
              <a:buFont typeface="+mj-lt"/>
              <a:buAutoNum type="arabicParenR"/>
              <a:defRPr sz="2000">
                <a:solidFill>
                  <a:schemeClr val="tx2"/>
                </a:solidFill>
              </a:defRPr>
            </a:lvl2pPr>
            <a:lvl3pPr marL="1371600" indent="-457200">
              <a:buClr>
                <a:schemeClr val="accent1"/>
              </a:buClr>
              <a:buFont typeface="+mj-lt"/>
              <a:buAutoNum type="arabicParenBoth"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5" name="Bildplatzhalter 13"/>
          <p:cNvSpPr>
            <a:spLocks noGrp="1"/>
          </p:cNvSpPr>
          <p:nvPr>
            <p:ph type="pic" sz="quarter" idx="11"/>
          </p:nvPr>
        </p:nvSpPr>
        <p:spPr>
          <a:xfrm>
            <a:off x="4716463" y="2106244"/>
            <a:ext cx="3816350" cy="4167555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accent1"/>
              </a:buClr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>
          <a:xfrm>
            <a:off x="612775" y="699712"/>
            <a:ext cx="6840000" cy="324361"/>
          </a:xfrm>
          <a:prstGeom prst="rect">
            <a:avLst/>
          </a:prstGeom>
          <a:ln>
            <a:noFill/>
          </a:ln>
        </p:spPr>
        <p:txBody>
          <a:bodyPr lIns="0" tIns="0" rIns="0" bIns="0" anchor="b">
            <a:noAutofit/>
          </a:bodyPr>
          <a:lstStyle>
            <a:lvl1pPr algn="l">
              <a:defRPr sz="2400" b="1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Überschrift 1 Pflicht – Punkt nicht vergessen!</a:t>
            </a:r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12775" y="1032024"/>
            <a:ext cx="6840000" cy="33242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accent1"/>
                </a:solidFill>
                <a:latin typeface="Calibri"/>
                <a:cs typeface="Calibri"/>
              </a:defRPr>
            </a:lvl1pPr>
            <a:lvl2pPr>
              <a:defRPr sz="2400">
                <a:solidFill>
                  <a:srgbClr val="959595"/>
                </a:solidFill>
                <a:latin typeface="Calibri"/>
                <a:cs typeface="Calibri"/>
              </a:defRPr>
            </a:lvl2pPr>
            <a:lvl3pPr>
              <a:defRPr sz="2400">
                <a:solidFill>
                  <a:srgbClr val="959595"/>
                </a:solidFill>
                <a:latin typeface="Calibri"/>
                <a:cs typeface="Calibri"/>
              </a:defRPr>
            </a:lvl3pPr>
            <a:lvl4pPr>
              <a:defRPr sz="2400">
                <a:solidFill>
                  <a:srgbClr val="959595"/>
                </a:solidFill>
                <a:latin typeface="Calibri"/>
                <a:cs typeface="Calibri"/>
              </a:defRPr>
            </a:lvl4pPr>
            <a:lvl5pPr>
              <a:defRPr sz="2400">
                <a:solidFill>
                  <a:srgbClr val="959595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Überschrift 2 Pflicht – Punkt nicht vergessen!</a:t>
            </a:r>
          </a:p>
        </p:txBody>
      </p:sp>
      <p:pic>
        <p:nvPicPr>
          <p:cNvPr id="13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900" y="286219"/>
            <a:ext cx="1098549" cy="102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900" y="286219"/>
            <a:ext cx="1098549" cy="102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3CB69-E215-4CC7-8A3B-28970C94C3D4}" type="datetime1">
              <a:rPr lang="de-DE" smtClean="0"/>
              <a:t>26.01.2024</a:t>
            </a:fld>
            <a:endParaRPr lang="de-DE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Aerospace Logistics</a:t>
            </a:r>
            <a:endParaRPr lang="de-DE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DB8A1-98D3-4901-98C6-9A6766369E9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8704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595" userDrawn="1">
          <p15:clr>
            <a:srgbClr val="FBAE40"/>
          </p15:clr>
        </p15:guide>
        <p15:guide id="1" pos="2880" userDrawn="1">
          <p15:clr>
            <a:srgbClr val="FBAE40"/>
          </p15:clr>
        </p15:guide>
        <p15:guide id="2" pos="2789" userDrawn="1">
          <p15:clr>
            <a:srgbClr val="FBAE40"/>
          </p15:clr>
        </p15:guide>
        <p15:guide id="3" pos="2971" userDrawn="1">
          <p15:clr>
            <a:srgbClr val="FBAE40"/>
          </p15:clr>
        </p15:guide>
        <p15:guide id="4" pos="385" userDrawn="1">
          <p15:clr>
            <a:srgbClr val="FBAE40"/>
          </p15:clr>
        </p15:guide>
        <p15:guide id="5" pos="5375" userDrawn="1">
          <p15:clr>
            <a:srgbClr val="FBAE40"/>
          </p15:clr>
        </p15:guide>
        <p15:guide id="6" pos="5556" userDrawn="1">
          <p15:clr>
            <a:srgbClr val="FBAE40"/>
          </p15:clr>
        </p15:guide>
        <p15:guide id="7" pos="4694" userDrawn="1">
          <p15:clr>
            <a:srgbClr val="FBAE40"/>
          </p15:clr>
        </p15:guide>
        <p15:guide id="8" orient="horz" pos="822" userDrawn="1">
          <p15:clr>
            <a:srgbClr val="FBAE40"/>
          </p15:clr>
        </p15:guide>
        <p15:guide id="9" orient="horz" pos="1321" userDrawn="1">
          <p15:clr>
            <a:srgbClr val="FBAE40"/>
          </p15:clr>
        </p15:guide>
        <p15:guide id="10" orient="horz" pos="2568" userDrawn="1">
          <p15:clr>
            <a:srgbClr val="FBAE40"/>
          </p15:clr>
        </p15:guide>
        <p15:guide id="11" orient="horz" pos="2682" userDrawn="1">
          <p15:clr>
            <a:srgbClr val="FBAE40"/>
          </p15:clr>
        </p15:guide>
        <p15:guide id="12" orient="horz" pos="3952" userDrawn="1">
          <p15:clr>
            <a:srgbClr val="FBAE40"/>
          </p15:clr>
        </p15:guide>
        <p15:guide id="13" orient="horz" pos="417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platzhalter 13"/>
          <p:cNvSpPr>
            <a:spLocks noGrp="1"/>
          </p:cNvSpPr>
          <p:nvPr>
            <p:ph type="pic" sz="quarter" idx="11"/>
          </p:nvPr>
        </p:nvSpPr>
        <p:spPr>
          <a:xfrm>
            <a:off x="611374" y="2098696"/>
            <a:ext cx="7921439" cy="4175104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accent1"/>
              </a:buClr>
              <a:buFont typeface="Arial"/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612775" y="699712"/>
            <a:ext cx="6840000" cy="324361"/>
          </a:xfrm>
          <a:prstGeom prst="rect">
            <a:avLst/>
          </a:prstGeom>
          <a:ln>
            <a:noFill/>
          </a:ln>
        </p:spPr>
        <p:txBody>
          <a:bodyPr lIns="0" tIns="0" rIns="0" bIns="0" anchor="b">
            <a:noAutofit/>
          </a:bodyPr>
          <a:lstStyle>
            <a:lvl1pPr algn="l">
              <a:defRPr sz="2400" b="1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Überschrift 1 Pflicht – Punkt nicht vergessen!</a:t>
            </a: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12775" y="1032024"/>
            <a:ext cx="6840000" cy="33242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accent1"/>
                </a:solidFill>
                <a:latin typeface="Calibri"/>
                <a:cs typeface="Calibri"/>
              </a:defRPr>
            </a:lvl1pPr>
            <a:lvl2pPr>
              <a:defRPr sz="2400">
                <a:solidFill>
                  <a:srgbClr val="959595"/>
                </a:solidFill>
                <a:latin typeface="Calibri"/>
                <a:cs typeface="Calibri"/>
              </a:defRPr>
            </a:lvl2pPr>
            <a:lvl3pPr>
              <a:defRPr sz="2400">
                <a:solidFill>
                  <a:srgbClr val="959595"/>
                </a:solidFill>
                <a:latin typeface="Calibri"/>
                <a:cs typeface="Calibri"/>
              </a:defRPr>
            </a:lvl3pPr>
            <a:lvl4pPr>
              <a:defRPr sz="2400">
                <a:solidFill>
                  <a:srgbClr val="959595"/>
                </a:solidFill>
                <a:latin typeface="Calibri"/>
                <a:cs typeface="Calibri"/>
              </a:defRPr>
            </a:lvl4pPr>
            <a:lvl5pPr>
              <a:defRPr sz="2400">
                <a:solidFill>
                  <a:srgbClr val="959595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Überschrift 2 Pflicht – Punkt nicht vergessen!</a:t>
            </a:r>
          </a:p>
        </p:txBody>
      </p:sp>
      <p:pic>
        <p:nvPicPr>
          <p:cNvPr id="8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900" y="286219"/>
            <a:ext cx="1098549" cy="102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900" y="286219"/>
            <a:ext cx="1098549" cy="102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5DF83-B294-4D34-A5E3-3BA53049DA25}" type="datetime1">
              <a:rPr lang="de-DE" smtClean="0"/>
              <a:t>26.01.2024</a:t>
            </a:fld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Aerospace Logistics</a:t>
            </a:r>
            <a:endParaRPr lang="de-DE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DB8A1-98D3-4901-98C6-9A6766369E9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444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595" userDrawn="1">
          <p15:clr>
            <a:srgbClr val="FBAE40"/>
          </p15:clr>
        </p15:guide>
        <p15:guide id="1" pos="2880" userDrawn="1">
          <p15:clr>
            <a:srgbClr val="FBAE40"/>
          </p15:clr>
        </p15:guide>
        <p15:guide id="2" pos="2789" userDrawn="1">
          <p15:clr>
            <a:srgbClr val="FBAE40"/>
          </p15:clr>
        </p15:guide>
        <p15:guide id="3" pos="385" userDrawn="1">
          <p15:clr>
            <a:srgbClr val="FBAE40"/>
          </p15:clr>
        </p15:guide>
        <p15:guide id="4" pos="2971" userDrawn="1">
          <p15:clr>
            <a:srgbClr val="FBAE40"/>
          </p15:clr>
        </p15:guide>
        <p15:guide id="5" pos="4694" userDrawn="1">
          <p15:clr>
            <a:srgbClr val="FBAE40"/>
          </p15:clr>
        </p15:guide>
        <p15:guide id="6" pos="5375" userDrawn="1">
          <p15:clr>
            <a:srgbClr val="FBAE40"/>
          </p15:clr>
        </p15:guide>
        <p15:guide id="7" pos="5556" userDrawn="1">
          <p15:clr>
            <a:srgbClr val="FBAE40"/>
          </p15:clr>
        </p15:guide>
        <p15:guide id="8" orient="horz" pos="822" userDrawn="1">
          <p15:clr>
            <a:srgbClr val="FBAE40"/>
          </p15:clr>
        </p15:guide>
        <p15:guide id="9" orient="horz" pos="1321" userDrawn="1">
          <p15:clr>
            <a:srgbClr val="FBAE40"/>
          </p15:clr>
        </p15:guide>
        <p15:guide id="10" orient="horz" pos="2568" userDrawn="1">
          <p15:clr>
            <a:srgbClr val="FBAE40"/>
          </p15:clr>
        </p15:guide>
        <p15:guide id="11" orient="horz" pos="2682" userDrawn="1">
          <p15:clr>
            <a:srgbClr val="FBAE40"/>
          </p15:clr>
        </p15:guide>
        <p15:guide id="12" orient="horz" pos="3952" userDrawn="1">
          <p15:clr>
            <a:srgbClr val="FBAE40"/>
          </p15:clr>
        </p15:guide>
        <p15:guide id="13" orient="horz" pos="417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ellenplatzhalter 4"/>
          <p:cNvSpPr>
            <a:spLocks noGrp="1"/>
          </p:cNvSpPr>
          <p:nvPr>
            <p:ph type="tbl" sz="quarter" idx="10"/>
          </p:nvPr>
        </p:nvSpPr>
        <p:spPr>
          <a:xfrm>
            <a:off x="612776" y="2097088"/>
            <a:ext cx="7920038" cy="4176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612775" y="699712"/>
            <a:ext cx="6840000" cy="324361"/>
          </a:xfrm>
          <a:prstGeom prst="rect">
            <a:avLst/>
          </a:prstGeom>
          <a:ln>
            <a:noFill/>
          </a:ln>
        </p:spPr>
        <p:txBody>
          <a:bodyPr lIns="0" tIns="0" rIns="0" bIns="0" anchor="b">
            <a:noAutofit/>
          </a:bodyPr>
          <a:lstStyle>
            <a:lvl1pPr algn="l">
              <a:defRPr sz="2400" b="1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Überschrift 1 Pflicht – Punkt nicht vergessen!</a:t>
            </a:r>
          </a:p>
        </p:txBody>
      </p:sp>
      <p:sp>
        <p:nvSpPr>
          <p:cNvPr id="8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12775" y="1032024"/>
            <a:ext cx="6840000" cy="33242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accent1"/>
                </a:solidFill>
                <a:latin typeface="Calibri"/>
                <a:cs typeface="Calibri"/>
              </a:defRPr>
            </a:lvl1pPr>
            <a:lvl2pPr>
              <a:defRPr sz="2400">
                <a:solidFill>
                  <a:srgbClr val="959595"/>
                </a:solidFill>
                <a:latin typeface="Calibri"/>
                <a:cs typeface="Calibri"/>
              </a:defRPr>
            </a:lvl2pPr>
            <a:lvl3pPr>
              <a:defRPr sz="2400">
                <a:solidFill>
                  <a:srgbClr val="959595"/>
                </a:solidFill>
                <a:latin typeface="Calibri"/>
                <a:cs typeface="Calibri"/>
              </a:defRPr>
            </a:lvl3pPr>
            <a:lvl4pPr>
              <a:defRPr sz="2400">
                <a:solidFill>
                  <a:srgbClr val="959595"/>
                </a:solidFill>
                <a:latin typeface="Calibri"/>
                <a:cs typeface="Calibri"/>
              </a:defRPr>
            </a:lvl4pPr>
            <a:lvl5pPr>
              <a:defRPr sz="2400">
                <a:solidFill>
                  <a:srgbClr val="959595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Überschrift 2 Pflicht – Punkt nicht vergessen!</a:t>
            </a:r>
          </a:p>
        </p:txBody>
      </p:sp>
      <p:pic>
        <p:nvPicPr>
          <p:cNvPr id="9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900" y="286219"/>
            <a:ext cx="1098549" cy="102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900" y="286219"/>
            <a:ext cx="1098549" cy="102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04691-835D-435C-8195-978C467DBB77}" type="datetime1">
              <a:rPr lang="de-DE" smtClean="0"/>
              <a:t>26.01.2024</a:t>
            </a:fld>
            <a:endParaRPr lang="de-DE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Aerospace Logistics</a:t>
            </a:r>
            <a:endParaRPr lang="de-DE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DB8A1-98D3-4901-98C6-9A6766369E9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774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595" userDrawn="1">
          <p15:clr>
            <a:srgbClr val="FBAE40"/>
          </p15:clr>
        </p15:guide>
        <p15:guide id="1" pos="2880" userDrawn="1">
          <p15:clr>
            <a:srgbClr val="FBAE40"/>
          </p15:clr>
        </p15:guide>
        <p15:guide id="2" pos="2789" userDrawn="1">
          <p15:clr>
            <a:srgbClr val="FBAE40"/>
          </p15:clr>
        </p15:guide>
        <p15:guide id="3" pos="385" userDrawn="1">
          <p15:clr>
            <a:srgbClr val="FBAE40"/>
          </p15:clr>
        </p15:guide>
        <p15:guide id="4" pos="2971" userDrawn="1">
          <p15:clr>
            <a:srgbClr val="FBAE40"/>
          </p15:clr>
        </p15:guide>
        <p15:guide id="5" pos="5375" userDrawn="1">
          <p15:clr>
            <a:srgbClr val="FBAE40"/>
          </p15:clr>
        </p15:guide>
        <p15:guide id="6" pos="4694" userDrawn="1">
          <p15:clr>
            <a:srgbClr val="FBAE40"/>
          </p15:clr>
        </p15:guide>
        <p15:guide id="7" pos="5556" userDrawn="1">
          <p15:clr>
            <a:srgbClr val="FBAE40"/>
          </p15:clr>
        </p15:guide>
        <p15:guide id="8" orient="horz" pos="822" userDrawn="1">
          <p15:clr>
            <a:srgbClr val="FBAE40"/>
          </p15:clr>
        </p15:guide>
        <p15:guide id="9" orient="horz" pos="1321" userDrawn="1">
          <p15:clr>
            <a:srgbClr val="FBAE40"/>
          </p15:clr>
        </p15:guide>
        <p15:guide id="10" orient="horz" pos="3952" userDrawn="1">
          <p15:clr>
            <a:srgbClr val="FBAE40"/>
          </p15:clr>
        </p15:guide>
        <p15:guide id="11" orient="horz" pos="4178" userDrawn="1">
          <p15:clr>
            <a:srgbClr val="FBAE40"/>
          </p15:clr>
        </p15:guide>
        <p15:guide id="12" orient="horz" pos="2568" userDrawn="1">
          <p15:clr>
            <a:srgbClr val="FBAE40"/>
          </p15:clr>
        </p15:guide>
        <p15:guide id="13" orient="horz" pos="268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509588" y="917575"/>
            <a:ext cx="8177212" cy="3651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b="0" dirty="0" err="1">
                <a:solidFill>
                  <a:schemeClr val="accent1"/>
                </a:solidFill>
              </a:rPr>
              <a:t>www.geis-group.com</a:t>
            </a:r>
            <a:endParaRPr lang="de-DE" b="0" dirty="0">
              <a:solidFill>
                <a:schemeClr val="accent1"/>
              </a:solidFill>
            </a:endParaRPr>
          </a:p>
        </p:txBody>
      </p:sp>
      <p:pic>
        <p:nvPicPr>
          <p:cNvPr id="5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900" y="286219"/>
            <a:ext cx="1098549" cy="102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"/>
          <a:stretch/>
        </p:blipFill>
        <p:spPr>
          <a:xfrm>
            <a:off x="0" y="2106245"/>
            <a:ext cx="9144000" cy="477520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 userDrawn="1"/>
        </p:nvSpPr>
        <p:spPr>
          <a:xfrm>
            <a:off x="509588" y="917575"/>
            <a:ext cx="8177212" cy="3651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b="0" dirty="0" err="1">
                <a:solidFill>
                  <a:schemeClr val="accent1"/>
                </a:solidFill>
              </a:rPr>
              <a:t>www.geis-group.com</a:t>
            </a:r>
            <a:endParaRPr lang="de-DE" b="0" dirty="0">
              <a:solidFill>
                <a:schemeClr val="accent1"/>
              </a:solidFill>
            </a:endParaRPr>
          </a:p>
        </p:txBody>
      </p:sp>
      <p:pic>
        <p:nvPicPr>
          <p:cNvPr id="8" name="Bild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900" y="286219"/>
            <a:ext cx="1098549" cy="102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"/>
          <a:stretch/>
        </p:blipFill>
        <p:spPr>
          <a:xfrm>
            <a:off x="0" y="2106245"/>
            <a:ext cx="91440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34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595" userDrawn="1">
          <p15:clr>
            <a:srgbClr val="FBAE40"/>
          </p15:clr>
        </p15:guide>
        <p15:guide id="1" pos="2880" userDrawn="1">
          <p15:clr>
            <a:srgbClr val="FBAE40"/>
          </p15:clr>
        </p15:guide>
        <p15:guide id="2" pos="2789" userDrawn="1">
          <p15:clr>
            <a:srgbClr val="FBAE40"/>
          </p15:clr>
        </p15:guide>
        <p15:guide id="3" pos="2971" userDrawn="1">
          <p15:clr>
            <a:srgbClr val="FBAE40"/>
          </p15:clr>
        </p15:guide>
        <p15:guide id="4" pos="385" userDrawn="1">
          <p15:clr>
            <a:srgbClr val="FBAE40"/>
          </p15:clr>
        </p15:guide>
        <p15:guide id="5" pos="4694" userDrawn="1">
          <p15:clr>
            <a:srgbClr val="FBAE40"/>
          </p15:clr>
        </p15:guide>
        <p15:guide id="6" pos="5375" userDrawn="1">
          <p15:clr>
            <a:srgbClr val="FBAE40"/>
          </p15:clr>
        </p15:guide>
        <p15:guide id="7" pos="5556" userDrawn="1">
          <p15:clr>
            <a:srgbClr val="FBAE40"/>
          </p15:clr>
        </p15:guide>
        <p15:guide id="8" orient="horz" pos="822" userDrawn="1">
          <p15:clr>
            <a:srgbClr val="FBAE40"/>
          </p15:clr>
        </p15:guide>
        <p15:guide id="9" orient="horz" pos="1321" userDrawn="1">
          <p15:clr>
            <a:srgbClr val="FBAE40"/>
          </p15:clr>
        </p15:guide>
        <p15:guide id="10" orient="horz" pos="4178" userDrawn="1">
          <p15:clr>
            <a:srgbClr val="FBAE40"/>
          </p15:clr>
        </p15:guide>
        <p15:guide id="11" orient="horz" pos="3952" userDrawn="1">
          <p15:clr>
            <a:srgbClr val="FBAE40"/>
          </p15:clr>
        </p15:guide>
        <p15:guide id="12" orient="horz" pos="2682" userDrawn="1">
          <p15:clr>
            <a:srgbClr val="FBAE40"/>
          </p15:clr>
        </p15:guide>
        <p15:guide id="13" orient="horz" pos="256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ine Aufzählung mi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612776" y="2097087"/>
            <a:ext cx="7920038" cy="4176713"/>
          </a:xfrm>
          <a:prstGeom prst="rect">
            <a:avLst/>
          </a:prstGeom>
        </p:spPr>
        <p:txBody>
          <a:bodyPr vert="horz" lIns="0" tIns="0" rIns="0" bIns="0"/>
          <a:lstStyle>
            <a:lvl1pPr marL="182563" indent="-182563">
              <a:lnSpc>
                <a:spcPct val="80000"/>
              </a:lnSpc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1pPr>
            <a:lvl2pPr marL="800100" indent="-342900">
              <a:buClr>
                <a:schemeClr val="accent1"/>
              </a:buClr>
              <a:buFont typeface="Symbol" panose="05050102010706020507" pitchFamily="18" charset="2"/>
              <a:buChar char="-"/>
              <a:defRPr sz="2000">
                <a:solidFill>
                  <a:schemeClr val="tx2"/>
                </a:solidFill>
              </a:defRPr>
            </a:lvl2pPr>
            <a:lvl3pPr marL="1257300" indent="-342900">
              <a:buFont typeface="Symbol" panose="05050102010706020507" pitchFamily="18" charset="2"/>
              <a:buChar char="-"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612775" y="699712"/>
            <a:ext cx="6840000" cy="324361"/>
          </a:xfrm>
          <a:prstGeom prst="rect">
            <a:avLst/>
          </a:prstGeom>
          <a:ln>
            <a:noFill/>
          </a:ln>
        </p:spPr>
        <p:txBody>
          <a:bodyPr lIns="0" tIns="0" rIns="0" bIns="0" anchor="b">
            <a:noAutofit/>
          </a:bodyPr>
          <a:lstStyle>
            <a:lvl1pPr algn="l">
              <a:defRPr sz="2400" b="1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Überschrift 1 Pflicht – Punkt nicht vergessen!</a:t>
            </a:r>
          </a:p>
        </p:txBody>
      </p:sp>
      <p:sp>
        <p:nvSpPr>
          <p:cNvPr id="12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12775" y="1032024"/>
            <a:ext cx="6840000" cy="33242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accent1"/>
                </a:solidFill>
                <a:latin typeface="Calibri"/>
                <a:cs typeface="Calibri"/>
              </a:defRPr>
            </a:lvl1pPr>
            <a:lvl2pPr>
              <a:defRPr sz="2400">
                <a:solidFill>
                  <a:srgbClr val="959595"/>
                </a:solidFill>
                <a:latin typeface="Calibri"/>
                <a:cs typeface="Calibri"/>
              </a:defRPr>
            </a:lvl2pPr>
            <a:lvl3pPr>
              <a:defRPr sz="2400">
                <a:solidFill>
                  <a:srgbClr val="959595"/>
                </a:solidFill>
                <a:latin typeface="Calibri"/>
                <a:cs typeface="Calibri"/>
              </a:defRPr>
            </a:lvl3pPr>
            <a:lvl4pPr>
              <a:defRPr sz="2400">
                <a:solidFill>
                  <a:srgbClr val="959595"/>
                </a:solidFill>
                <a:latin typeface="Calibri"/>
                <a:cs typeface="Calibri"/>
              </a:defRPr>
            </a:lvl4pPr>
            <a:lvl5pPr>
              <a:defRPr sz="2400">
                <a:solidFill>
                  <a:srgbClr val="959595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Überschrift 2 Pflicht – Punkt nicht vergessen!</a:t>
            </a:r>
          </a:p>
        </p:txBody>
      </p:sp>
      <p:pic>
        <p:nvPicPr>
          <p:cNvPr id="10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900" y="286219"/>
            <a:ext cx="1098549" cy="102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900" y="286219"/>
            <a:ext cx="1098549" cy="102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1D306-33FB-46AF-A64D-3D768DC42D21}" type="datetime1">
              <a:rPr lang="de-DE" smtClean="0"/>
              <a:t>26.01.2024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Aerospace Logistics</a:t>
            </a: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DB8A1-98D3-4901-98C6-9A6766369E9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5932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595" userDrawn="1">
          <p15:clr>
            <a:srgbClr val="FBAE40"/>
          </p15:clr>
        </p15:guide>
        <p15:guide id="1" pos="2880" userDrawn="1">
          <p15:clr>
            <a:srgbClr val="FBAE40"/>
          </p15:clr>
        </p15:guide>
        <p15:guide id="2" pos="2789" userDrawn="1">
          <p15:clr>
            <a:srgbClr val="FBAE40"/>
          </p15:clr>
        </p15:guide>
        <p15:guide id="3" pos="2971" userDrawn="1">
          <p15:clr>
            <a:srgbClr val="FBAE40"/>
          </p15:clr>
        </p15:guide>
        <p15:guide id="4" pos="385" userDrawn="1">
          <p15:clr>
            <a:srgbClr val="FBAE40"/>
          </p15:clr>
        </p15:guide>
        <p15:guide id="5" pos="4694" userDrawn="1">
          <p15:clr>
            <a:srgbClr val="FBAE40"/>
          </p15:clr>
        </p15:guide>
        <p15:guide id="6" pos="5375" userDrawn="1">
          <p15:clr>
            <a:srgbClr val="FBAE40"/>
          </p15:clr>
        </p15:guide>
        <p15:guide id="7" pos="5556" userDrawn="1">
          <p15:clr>
            <a:srgbClr val="FBAE40"/>
          </p15:clr>
        </p15:guide>
        <p15:guide id="8" orient="horz" pos="822" userDrawn="1">
          <p15:clr>
            <a:srgbClr val="FBAE40"/>
          </p15:clr>
        </p15:guide>
        <p15:guide id="9" orient="horz" pos="1321" userDrawn="1">
          <p15:clr>
            <a:srgbClr val="FBAE40"/>
          </p15:clr>
        </p15:guide>
        <p15:guide id="10" orient="horz" pos="2568" userDrawn="1">
          <p15:clr>
            <a:srgbClr val="FBAE40"/>
          </p15:clr>
        </p15:guide>
        <p15:guide id="11" orient="horz" pos="2682" userDrawn="1">
          <p15:clr>
            <a:srgbClr val="FBAE40"/>
          </p15:clr>
        </p15:guide>
        <p15:guide id="12" orient="horz" pos="3952" userDrawn="1">
          <p15:clr>
            <a:srgbClr val="FBAE40"/>
          </p15:clr>
        </p15:guide>
        <p15:guide id="13" orient="horz" pos="417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den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900" y="286219"/>
            <a:ext cx="1098549" cy="102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2822575" y="4070228"/>
            <a:ext cx="3530600" cy="493712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80000"/>
              </a:lnSpc>
              <a:buNone/>
              <a:defRPr sz="18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Bildplatzhalter 13"/>
          <p:cNvSpPr>
            <a:spLocks noGrp="1"/>
          </p:cNvSpPr>
          <p:nvPr>
            <p:ph type="pic" sz="quarter" idx="11"/>
          </p:nvPr>
        </p:nvSpPr>
        <p:spPr>
          <a:xfrm>
            <a:off x="2819400" y="2092203"/>
            <a:ext cx="3517900" cy="1839912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accent1"/>
              </a:buClr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>
          <a:xfrm>
            <a:off x="612775" y="699712"/>
            <a:ext cx="6840000" cy="324361"/>
          </a:xfrm>
          <a:prstGeom prst="rect">
            <a:avLst/>
          </a:prstGeom>
          <a:ln>
            <a:noFill/>
          </a:ln>
        </p:spPr>
        <p:txBody>
          <a:bodyPr lIns="0" tIns="0" rIns="0" bIns="0" anchor="b">
            <a:noAutofit/>
          </a:bodyPr>
          <a:lstStyle>
            <a:lvl1pPr algn="l">
              <a:defRPr sz="2400" b="1">
                <a:solidFill>
                  <a:srgbClr val="4D4D4D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Nur Überschrift 1 Pflicht – Punkt nicht vergessen!</a:t>
            </a:r>
          </a:p>
        </p:txBody>
      </p:sp>
      <p:pic>
        <p:nvPicPr>
          <p:cNvPr id="7" name="Bild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900" y="286219"/>
            <a:ext cx="1098549" cy="102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68EE6-BAA4-4D6D-813B-E6F1A9B11222}" type="datetime1">
              <a:rPr lang="de-DE" smtClean="0"/>
              <a:t>26.01.2024</a:t>
            </a:fld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Aerospace Logistics</a:t>
            </a:r>
            <a:endParaRPr lang="de-DE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DB8A1-98D3-4901-98C6-9A6766369E9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6218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682" userDrawn="1">
          <p15:clr>
            <a:srgbClr val="FBAE40"/>
          </p15:clr>
        </p15:guide>
        <p15:guide id="1" pos="2880" userDrawn="1">
          <p15:clr>
            <a:srgbClr val="FBAE40"/>
          </p15:clr>
        </p15:guide>
        <p15:guide id="2" pos="2789" userDrawn="1">
          <p15:clr>
            <a:srgbClr val="FBAE40"/>
          </p15:clr>
        </p15:guide>
        <p15:guide id="3" pos="2971" userDrawn="1">
          <p15:clr>
            <a:srgbClr val="FBAE40"/>
          </p15:clr>
        </p15:guide>
        <p15:guide id="4" pos="385" userDrawn="1">
          <p15:clr>
            <a:srgbClr val="FBAE40"/>
          </p15:clr>
        </p15:guide>
        <p15:guide id="5" pos="4694" userDrawn="1">
          <p15:clr>
            <a:srgbClr val="FBAE40"/>
          </p15:clr>
        </p15:guide>
        <p15:guide id="6" pos="5375" userDrawn="1">
          <p15:clr>
            <a:srgbClr val="FBAE40"/>
          </p15:clr>
        </p15:guide>
        <p15:guide id="7" pos="5556" userDrawn="1">
          <p15:clr>
            <a:srgbClr val="FBAE40"/>
          </p15:clr>
        </p15:guide>
        <p15:guide id="8" orient="horz" pos="595" userDrawn="1">
          <p15:clr>
            <a:srgbClr val="FBAE40"/>
          </p15:clr>
        </p15:guide>
        <p15:guide id="9" orient="horz" pos="822" userDrawn="1">
          <p15:clr>
            <a:srgbClr val="FBAE40"/>
          </p15:clr>
        </p15:guide>
        <p15:guide id="10" orient="horz" pos="1321" userDrawn="1">
          <p15:clr>
            <a:srgbClr val="FBAE40"/>
          </p15:clr>
        </p15:guide>
        <p15:guide id="11" orient="horz" pos="2568" userDrawn="1">
          <p15:clr>
            <a:srgbClr val="FBAE40"/>
          </p15:clr>
        </p15:guide>
        <p15:guide id="12" orient="horz" pos="3952" userDrawn="1">
          <p15:clr>
            <a:srgbClr val="FBAE40"/>
          </p15:clr>
        </p15:guide>
        <p15:guide id="13" orient="horz" pos="417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12774" y="2102338"/>
            <a:ext cx="7920039" cy="4171462"/>
          </a:xfrm>
          <a:prstGeom prst="rect">
            <a:avLst/>
          </a:prstGeom>
        </p:spPr>
        <p:txBody>
          <a:bodyPr vert="horz" lIns="0" tIns="0" rIns="0" bIns="0"/>
          <a:lstStyle>
            <a:lvl1pPr marL="457200" indent="-457200">
              <a:buClr>
                <a:schemeClr val="accent1"/>
              </a:buClr>
              <a:buFont typeface="+mj-lt"/>
              <a:buAutoNum type="arabicPeriod"/>
              <a:tabLst>
                <a:tab pos="8031163" algn="r"/>
              </a:tabLst>
              <a:defRPr sz="2000">
                <a:solidFill>
                  <a:schemeClr val="tx2"/>
                </a:solidFill>
                <a:latin typeface="Calibri"/>
                <a:cs typeface="Calibri"/>
              </a:defRPr>
            </a:lvl1pPr>
            <a:lvl2pPr marL="914400" indent="-457200">
              <a:buClr>
                <a:schemeClr val="accent1"/>
              </a:buClr>
              <a:buFont typeface="+mj-lt"/>
              <a:buAutoNum type="arabicParenR"/>
              <a:tabLst>
                <a:tab pos="8031163" algn="r"/>
              </a:tabLst>
              <a:defRPr sz="2000">
                <a:solidFill>
                  <a:schemeClr val="tx2"/>
                </a:solidFill>
                <a:latin typeface="Calibri"/>
                <a:cs typeface="Calibri"/>
              </a:defRPr>
            </a:lvl2pPr>
            <a:lvl3pPr marL="1371600" indent="-457200">
              <a:buClr>
                <a:schemeClr val="accent1"/>
              </a:buClr>
              <a:buFont typeface="+mj-lt"/>
              <a:buAutoNum type="arabicParenBoth"/>
              <a:tabLst>
                <a:tab pos="8031163" algn="r"/>
              </a:tabLst>
              <a:defRPr sz="2000">
                <a:solidFill>
                  <a:schemeClr val="tx2"/>
                </a:solidFill>
                <a:latin typeface="Calibri"/>
                <a:cs typeface="Calibri"/>
              </a:defRPr>
            </a:lvl3pPr>
            <a:lvl4pPr marL="1371600" indent="0">
              <a:buNone/>
              <a:tabLst>
                <a:tab pos="8031163" algn="r"/>
              </a:tabLst>
              <a:defRPr sz="2400">
                <a:solidFill>
                  <a:srgbClr val="4D4D4D"/>
                </a:solidFill>
                <a:latin typeface="Calibri"/>
                <a:cs typeface="Calibri"/>
              </a:defRPr>
            </a:lvl4pPr>
            <a:lvl5pPr marL="1828800" indent="0">
              <a:buNone/>
              <a:tabLst>
                <a:tab pos="8031163" algn="r"/>
              </a:tabLst>
              <a:defRPr sz="2400">
                <a:solidFill>
                  <a:srgbClr val="4D4D4D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5" name="Titel 1"/>
          <p:cNvSpPr>
            <a:spLocks noGrp="1"/>
          </p:cNvSpPr>
          <p:nvPr>
            <p:ph type="ctrTitle" hasCustomPrompt="1"/>
          </p:nvPr>
        </p:nvSpPr>
        <p:spPr>
          <a:xfrm>
            <a:off x="612775" y="699712"/>
            <a:ext cx="6840000" cy="324361"/>
          </a:xfrm>
          <a:prstGeom prst="rect">
            <a:avLst/>
          </a:prstGeom>
          <a:ln>
            <a:noFill/>
          </a:ln>
        </p:spPr>
        <p:txBody>
          <a:bodyPr lIns="0" tIns="0" rIns="0" bIns="0" anchor="b">
            <a:noAutofit/>
          </a:bodyPr>
          <a:lstStyle>
            <a:lvl1pPr algn="l">
              <a:defRPr sz="2400" b="1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Nur Überschrift 1 Pflicht – Punkt nicht vergessen!</a:t>
            </a:r>
          </a:p>
        </p:txBody>
      </p:sp>
      <p:pic>
        <p:nvPicPr>
          <p:cNvPr id="9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900" y="286219"/>
            <a:ext cx="1098549" cy="102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900" y="286219"/>
            <a:ext cx="1098549" cy="102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49520-7EF1-4E02-9305-65145662B040}" type="datetime1">
              <a:rPr lang="de-DE" smtClean="0"/>
              <a:t>26.01.2024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Aerospace Logistics</a:t>
            </a:r>
            <a:endParaRPr lang="de-DE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DB8A1-98D3-4901-98C6-9A6766369E9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403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595" userDrawn="1">
          <p15:clr>
            <a:srgbClr val="FBAE40"/>
          </p15:clr>
        </p15:guide>
        <p15:guide id="1" pos="2971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2789" userDrawn="1">
          <p15:clr>
            <a:srgbClr val="FBAE40"/>
          </p15:clr>
        </p15:guide>
        <p15:guide id="4" pos="385" userDrawn="1">
          <p15:clr>
            <a:srgbClr val="FBAE40"/>
          </p15:clr>
        </p15:guide>
        <p15:guide id="5" pos="4694" userDrawn="1">
          <p15:clr>
            <a:srgbClr val="FBAE40"/>
          </p15:clr>
        </p15:guide>
        <p15:guide id="6" pos="5375" userDrawn="1">
          <p15:clr>
            <a:srgbClr val="FBAE40"/>
          </p15:clr>
        </p15:guide>
        <p15:guide id="7" pos="5556" userDrawn="1">
          <p15:clr>
            <a:srgbClr val="FBAE40"/>
          </p15:clr>
        </p15:guide>
        <p15:guide id="8" orient="horz" pos="822" userDrawn="1">
          <p15:clr>
            <a:srgbClr val="FBAE40"/>
          </p15:clr>
        </p15:guide>
        <p15:guide id="9" orient="horz" pos="1321" userDrawn="1">
          <p15:clr>
            <a:srgbClr val="FBAE40"/>
          </p15:clr>
        </p15:guide>
        <p15:guide id="10" orient="horz" pos="4178" userDrawn="1">
          <p15:clr>
            <a:srgbClr val="FBAE40"/>
          </p15:clr>
        </p15:guide>
        <p15:guide id="11" orient="horz" pos="3952" userDrawn="1">
          <p15:clr>
            <a:srgbClr val="FBAE40"/>
          </p15:clr>
        </p15:guide>
        <p15:guide id="12" orient="horz" pos="2682" userDrawn="1">
          <p15:clr>
            <a:srgbClr val="FBAE40"/>
          </p15:clr>
        </p15:guide>
        <p15:guide id="13" orient="horz" pos="25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zelabschnitte mit nummerier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612774" y="2106245"/>
            <a:ext cx="7920039" cy="11033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8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4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612774" y="3222258"/>
            <a:ext cx="7920039" cy="60720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612776" y="3842166"/>
            <a:ext cx="7920038" cy="2428091"/>
          </a:xfrm>
          <a:prstGeom prst="rect">
            <a:avLst/>
          </a:prstGeom>
        </p:spPr>
        <p:txBody>
          <a:bodyPr vert="horz" lIns="0" tIns="0" rIns="0" bIns="0"/>
          <a:lstStyle>
            <a:lvl1pPr marL="457200" indent="-457200">
              <a:lnSpc>
                <a:spcPct val="80000"/>
              </a:lnSpc>
              <a:buClr>
                <a:schemeClr val="accent1"/>
              </a:buClr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914400" indent="-457200">
              <a:buClr>
                <a:schemeClr val="accent1"/>
              </a:buClr>
              <a:buFont typeface="+mj-lt"/>
              <a:buAutoNum type="arabicParenR"/>
              <a:defRPr sz="2000">
                <a:solidFill>
                  <a:schemeClr val="tx2"/>
                </a:solidFill>
              </a:defRPr>
            </a:lvl2pPr>
            <a:lvl3pPr marL="1371600" indent="-457200">
              <a:buClr>
                <a:schemeClr val="accent1"/>
              </a:buClr>
              <a:buFont typeface="+mj-lt"/>
              <a:buAutoNum type="arabicParenBoth"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>
          <a:xfrm>
            <a:off x="612775" y="699712"/>
            <a:ext cx="6840000" cy="324361"/>
          </a:xfrm>
          <a:prstGeom prst="rect">
            <a:avLst/>
          </a:prstGeom>
          <a:ln>
            <a:noFill/>
          </a:ln>
        </p:spPr>
        <p:txBody>
          <a:bodyPr lIns="0" tIns="0" rIns="0" bIns="0" anchor="b">
            <a:noAutofit/>
          </a:bodyPr>
          <a:lstStyle>
            <a:lvl1pPr algn="l">
              <a:defRPr sz="2400" b="1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Überschrift 1 Pflicht – Punkt nicht vergessen!</a:t>
            </a:r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12775" y="1032024"/>
            <a:ext cx="6840000" cy="33242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accent1"/>
                </a:solidFill>
                <a:latin typeface="Calibri"/>
                <a:cs typeface="Calibri"/>
              </a:defRPr>
            </a:lvl1pPr>
            <a:lvl2pPr>
              <a:defRPr sz="2400">
                <a:solidFill>
                  <a:srgbClr val="959595"/>
                </a:solidFill>
                <a:latin typeface="Calibri"/>
                <a:cs typeface="Calibri"/>
              </a:defRPr>
            </a:lvl2pPr>
            <a:lvl3pPr>
              <a:defRPr sz="2400">
                <a:solidFill>
                  <a:srgbClr val="959595"/>
                </a:solidFill>
                <a:latin typeface="Calibri"/>
                <a:cs typeface="Calibri"/>
              </a:defRPr>
            </a:lvl3pPr>
            <a:lvl4pPr>
              <a:defRPr sz="2400">
                <a:solidFill>
                  <a:srgbClr val="959595"/>
                </a:solidFill>
                <a:latin typeface="Calibri"/>
                <a:cs typeface="Calibri"/>
              </a:defRPr>
            </a:lvl4pPr>
            <a:lvl5pPr>
              <a:defRPr sz="2400">
                <a:solidFill>
                  <a:srgbClr val="959595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Überschrift 2 Pflicht – Punkt nicht vergessen!</a:t>
            </a:r>
          </a:p>
        </p:txBody>
      </p:sp>
      <p:pic>
        <p:nvPicPr>
          <p:cNvPr id="1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900" y="286219"/>
            <a:ext cx="1098549" cy="102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900" y="286219"/>
            <a:ext cx="1098549" cy="102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096A6-BC1C-4234-9EE0-4CEAC9105F15}" type="datetime1">
              <a:rPr lang="de-DE" smtClean="0"/>
              <a:t>26.01.2024</a:t>
            </a:fld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Aerospace Logistics</a:t>
            </a:r>
            <a:endParaRPr lang="de-DE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DB8A1-98D3-4901-98C6-9A6766369E9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8193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595" userDrawn="1">
          <p15:clr>
            <a:srgbClr val="FBAE40"/>
          </p15:clr>
        </p15:guide>
        <p15:guide id="1" pos="2880" userDrawn="1">
          <p15:clr>
            <a:srgbClr val="FBAE40"/>
          </p15:clr>
        </p15:guide>
        <p15:guide id="2" pos="2789" userDrawn="1">
          <p15:clr>
            <a:srgbClr val="FBAE40"/>
          </p15:clr>
        </p15:guide>
        <p15:guide id="3" pos="2971" userDrawn="1">
          <p15:clr>
            <a:srgbClr val="FBAE40"/>
          </p15:clr>
        </p15:guide>
        <p15:guide id="4" pos="385" userDrawn="1">
          <p15:clr>
            <a:srgbClr val="FBAE40"/>
          </p15:clr>
        </p15:guide>
        <p15:guide id="5" pos="4694" userDrawn="1">
          <p15:clr>
            <a:srgbClr val="FBAE40"/>
          </p15:clr>
        </p15:guide>
        <p15:guide id="6" pos="5375" userDrawn="1">
          <p15:clr>
            <a:srgbClr val="FBAE40"/>
          </p15:clr>
        </p15:guide>
        <p15:guide id="7" pos="5556" userDrawn="1">
          <p15:clr>
            <a:srgbClr val="FBAE40"/>
          </p15:clr>
        </p15:guide>
        <p15:guide id="8" orient="horz" pos="822" userDrawn="1">
          <p15:clr>
            <a:srgbClr val="FBAE40"/>
          </p15:clr>
        </p15:guide>
        <p15:guide id="9" orient="horz" pos="1321" userDrawn="1">
          <p15:clr>
            <a:srgbClr val="FBAE40"/>
          </p15:clr>
        </p15:guide>
        <p15:guide id="10" orient="horz" pos="3952" userDrawn="1">
          <p15:clr>
            <a:srgbClr val="FBAE40"/>
          </p15:clr>
        </p15:guide>
        <p15:guide id="11" orient="horz" pos="4178" userDrawn="1">
          <p15:clr>
            <a:srgbClr val="FBAE40"/>
          </p15:clr>
        </p15:guide>
        <p15:guide id="12" orient="horz" pos="2682" userDrawn="1">
          <p15:clr>
            <a:srgbClr val="FBAE40"/>
          </p15:clr>
        </p15:guide>
        <p15:guide id="13" orient="horz" pos="256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zelabschnitte Aufzählung mi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612774" y="2106245"/>
            <a:ext cx="7920039" cy="11033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8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4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612774" y="3222258"/>
            <a:ext cx="7920039" cy="60720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612776" y="3842166"/>
            <a:ext cx="7920038" cy="2428091"/>
          </a:xfrm>
          <a:prstGeom prst="rect">
            <a:avLst/>
          </a:prstGeom>
        </p:spPr>
        <p:txBody>
          <a:bodyPr vert="horz" lIns="0" tIns="0" rIns="0" bIns="0"/>
          <a:lstStyle>
            <a:lvl1pPr marL="182563" indent="-182563">
              <a:lnSpc>
                <a:spcPct val="80000"/>
              </a:lnSpc>
              <a:buClr>
                <a:srgbClr val="959595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1pPr>
            <a:lvl2pPr marL="800100" indent="-342900">
              <a:buClr>
                <a:schemeClr val="accent1"/>
              </a:buClr>
              <a:buFont typeface="Symbol" panose="05050102010706020507" pitchFamily="18" charset="2"/>
              <a:buChar char="-"/>
              <a:defRPr sz="2000">
                <a:solidFill>
                  <a:schemeClr val="tx2"/>
                </a:solidFill>
              </a:defRPr>
            </a:lvl2pPr>
            <a:lvl3pPr marL="1257300" indent="-342900">
              <a:buClr>
                <a:schemeClr val="accent1"/>
              </a:buClr>
              <a:buFont typeface="Symbol" panose="05050102010706020507" pitchFamily="18" charset="2"/>
              <a:buChar char="-"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612775" y="699712"/>
            <a:ext cx="6840000" cy="324361"/>
          </a:xfrm>
          <a:prstGeom prst="rect">
            <a:avLst/>
          </a:prstGeom>
          <a:ln>
            <a:noFill/>
          </a:ln>
        </p:spPr>
        <p:txBody>
          <a:bodyPr lIns="0" tIns="0" rIns="0" bIns="0" anchor="b">
            <a:noAutofit/>
          </a:bodyPr>
          <a:lstStyle>
            <a:lvl1pPr algn="l">
              <a:defRPr sz="2400" b="1">
                <a:solidFill>
                  <a:srgbClr val="4D4D4D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Überschrift 1 Pflicht – Punkt nicht vergessen!</a:t>
            </a:r>
          </a:p>
        </p:txBody>
      </p:sp>
      <p:sp>
        <p:nvSpPr>
          <p:cNvPr id="12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12775" y="1032024"/>
            <a:ext cx="6840000" cy="33242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959595"/>
                </a:solidFill>
                <a:latin typeface="Calibri"/>
                <a:cs typeface="Calibri"/>
              </a:defRPr>
            </a:lvl1pPr>
            <a:lvl2pPr>
              <a:defRPr sz="2400">
                <a:solidFill>
                  <a:srgbClr val="959595"/>
                </a:solidFill>
                <a:latin typeface="Calibri"/>
                <a:cs typeface="Calibri"/>
              </a:defRPr>
            </a:lvl2pPr>
            <a:lvl3pPr>
              <a:defRPr sz="2400">
                <a:solidFill>
                  <a:srgbClr val="959595"/>
                </a:solidFill>
                <a:latin typeface="Calibri"/>
                <a:cs typeface="Calibri"/>
              </a:defRPr>
            </a:lvl3pPr>
            <a:lvl4pPr>
              <a:defRPr sz="2400">
                <a:solidFill>
                  <a:srgbClr val="959595"/>
                </a:solidFill>
                <a:latin typeface="Calibri"/>
                <a:cs typeface="Calibri"/>
              </a:defRPr>
            </a:lvl4pPr>
            <a:lvl5pPr>
              <a:defRPr sz="2400">
                <a:solidFill>
                  <a:srgbClr val="959595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Überschrift 2 Pflicht – Punkt nicht vergessen!</a:t>
            </a:r>
          </a:p>
        </p:txBody>
      </p:sp>
      <p:pic>
        <p:nvPicPr>
          <p:cNvPr id="13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900" y="286219"/>
            <a:ext cx="1098549" cy="102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900" y="286219"/>
            <a:ext cx="1098549" cy="102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606B3-1F70-4C75-83DD-D39099BE8FE9}" type="datetime1">
              <a:rPr lang="de-DE" smtClean="0"/>
              <a:t>26.01.2024</a:t>
            </a:fld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Aerospace Logistics</a:t>
            </a:r>
            <a:endParaRPr lang="de-DE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DB8A1-98D3-4901-98C6-9A6766369E9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457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595" userDrawn="1">
          <p15:clr>
            <a:srgbClr val="FBAE40"/>
          </p15:clr>
        </p15:guide>
        <p15:guide id="1" pos="2880" userDrawn="1">
          <p15:clr>
            <a:srgbClr val="FBAE40"/>
          </p15:clr>
        </p15:guide>
        <p15:guide id="2" pos="2789" userDrawn="1">
          <p15:clr>
            <a:srgbClr val="FBAE40"/>
          </p15:clr>
        </p15:guide>
        <p15:guide id="3" pos="2971" userDrawn="1">
          <p15:clr>
            <a:srgbClr val="FBAE40"/>
          </p15:clr>
        </p15:guide>
        <p15:guide id="4" pos="385" userDrawn="1">
          <p15:clr>
            <a:srgbClr val="FBAE40"/>
          </p15:clr>
        </p15:guide>
        <p15:guide id="5" pos="4694" userDrawn="1">
          <p15:clr>
            <a:srgbClr val="FBAE40"/>
          </p15:clr>
        </p15:guide>
        <p15:guide id="6" pos="5375" userDrawn="1">
          <p15:clr>
            <a:srgbClr val="FBAE40"/>
          </p15:clr>
        </p15:guide>
        <p15:guide id="7" pos="5556" userDrawn="1">
          <p15:clr>
            <a:srgbClr val="FBAE40"/>
          </p15:clr>
        </p15:guide>
        <p15:guide id="8" orient="horz" pos="822" userDrawn="1">
          <p15:clr>
            <a:srgbClr val="FBAE40"/>
          </p15:clr>
        </p15:guide>
        <p15:guide id="9" orient="horz" pos="1321" userDrawn="1">
          <p15:clr>
            <a:srgbClr val="FBAE40"/>
          </p15:clr>
        </p15:guide>
        <p15:guide id="10" orient="horz" pos="3952" userDrawn="1">
          <p15:clr>
            <a:srgbClr val="FBAE40"/>
          </p15:clr>
        </p15:guide>
        <p15:guide id="11" orient="horz" pos="2682" userDrawn="1">
          <p15:clr>
            <a:srgbClr val="FBAE40"/>
          </p15:clr>
        </p15:guide>
        <p15:guide id="12" orient="horz" pos="2568" userDrawn="1">
          <p15:clr>
            <a:srgbClr val="FBAE40"/>
          </p15:clr>
        </p15:guide>
        <p15:guide id="13" orient="horz" pos="417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lemente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13"/>
          <p:cNvSpPr>
            <a:spLocks noGrp="1"/>
          </p:cNvSpPr>
          <p:nvPr>
            <p:ph type="pic" sz="quarter" idx="11"/>
          </p:nvPr>
        </p:nvSpPr>
        <p:spPr>
          <a:xfrm>
            <a:off x="620591" y="2098430"/>
            <a:ext cx="3806948" cy="1978269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accent1"/>
              </a:buClr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3" name="Bildplatzhalter 13"/>
          <p:cNvSpPr>
            <a:spLocks noGrp="1"/>
          </p:cNvSpPr>
          <p:nvPr>
            <p:ph type="pic" sz="quarter" idx="16"/>
          </p:nvPr>
        </p:nvSpPr>
        <p:spPr>
          <a:xfrm>
            <a:off x="612774" y="4257674"/>
            <a:ext cx="3814766" cy="2016125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accent1"/>
              </a:buClr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4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4716464" y="2098430"/>
            <a:ext cx="3816350" cy="41753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8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>
          <a:xfrm>
            <a:off x="612775" y="699712"/>
            <a:ext cx="6840000" cy="324361"/>
          </a:xfrm>
          <a:prstGeom prst="rect">
            <a:avLst/>
          </a:prstGeom>
          <a:ln>
            <a:noFill/>
          </a:ln>
        </p:spPr>
        <p:txBody>
          <a:bodyPr lIns="0" tIns="0" rIns="0" bIns="0" anchor="b">
            <a:noAutofit/>
          </a:bodyPr>
          <a:lstStyle>
            <a:lvl1pPr algn="l">
              <a:defRPr sz="2400" b="1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Überschrift 1 Pflicht – Punkt nicht vergessen!</a:t>
            </a:r>
          </a:p>
        </p:txBody>
      </p:sp>
      <p:sp>
        <p:nvSpPr>
          <p:cNvPr id="18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12775" y="1032024"/>
            <a:ext cx="6840000" cy="33242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accent1"/>
                </a:solidFill>
                <a:latin typeface="Calibri"/>
                <a:cs typeface="Calibri"/>
              </a:defRPr>
            </a:lvl1pPr>
            <a:lvl2pPr>
              <a:defRPr sz="2400">
                <a:solidFill>
                  <a:srgbClr val="959595"/>
                </a:solidFill>
                <a:latin typeface="Calibri"/>
                <a:cs typeface="Calibri"/>
              </a:defRPr>
            </a:lvl2pPr>
            <a:lvl3pPr>
              <a:defRPr sz="2400">
                <a:solidFill>
                  <a:srgbClr val="959595"/>
                </a:solidFill>
                <a:latin typeface="Calibri"/>
                <a:cs typeface="Calibri"/>
              </a:defRPr>
            </a:lvl3pPr>
            <a:lvl4pPr>
              <a:defRPr sz="2400">
                <a:solidFill>
                  <a:srgbClr val="959595"/>
                </a:solidFill>
                <a:latin typeface="Calibri"/>
                <a:cs typeface="Calibri"/>
              </a:defRPr>
            </a:lvl4pPr>
            <a:lvl5pPr>
              <a:defRPr sz="2400">
                <a:solidFill>
                  <a:srgbClr val="959595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Überschrift 2 Pflicht – Punkt nicht vergessen!</a:t>
            </a:r>
          </a:p>
        </p:txBody>
      </p:sp>
      <p:pic>
        <p:nvPicPr>
          <p:cNvPr id="1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900" y="286219"/>
            <a:ext cx="1098549" cy="102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900" y="286219"/>
            <a:ext cx="1098549" cy="102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4E0CF-0617-4F44-A8BB-580758893E66}" type="datetime1">
              <a:rPr lang="de-DE" smtClean="0"/>
              <a:t>26.01.2024</a:t>
            </a:fld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Aerospace Logistics</a:t>
            </a:r>
            <a:endParaRPr lang="de-DE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DB8A1-98D3-4901-98C6-9A6766369E9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6842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595" userDrawn="1">
          <p15:clr>
            <a:srgbClr val="FBAE40"/>
          </p15:clr>
        </p15:guide>
        <p15:guide id="1" pos="2880" userDrawn="1">
          <p15:clr>
            <a:srgbClr val="FBAE40"/>
          </p15:clr>
        </p15:guide>
        <p15:guide id="2" pos="2789" userDrawn="1">
          <p15:clr>
            <a:srgbClr val="FBAE40"/>
          </p15:clr>
        </p15:guide>
        <p15:guide id="3" pos="2971" userDrawn="1">
          <p15:clr>
            <a:srgbClr val="FBAE40"/>
          </p15:clr>
        </p15:guide>
        <p15:guide id="4" pos="385" userDrawn="1">
          <p15:clr>
            <a:srgbClr val="FBAE40"/>
          </p15:clr>
        </p15:guide>
        <p15:guide id="5" pos="4694" userDrawn="1">
          <p15:clr>
            <a:srgbClr val="FBAE40"/>
          </p15:clr>
        </p15:guide>
        <p15:guide id="6" pos="5375" userDrawn="1">
          <p15:clr>
            <a:srgbClr val="FBAE40"/>
          </p15:clr>
        </p15:guide>
        <p15:guide id="7" pos="5556" userDrawn="1">
          <p15:clr>
            <a:srgbClr val="FBAE40"/>
          </p15:clr>
        </p15:guide>
        <p15:guide id="8" orient="horz" pos="822" userDrawn="1">
          <p15:clr>
            <a:srgbClr val="FBAE40"/>
          </p15:clr>
        </p15:guide>
        <p15:guide id="9" orient="horz" pos="1321" userDrawn="1">
          <p15:clr>
            <a:srgbClr val="FBAE40"/>
          </p15:clr>
        </p15:guide>
        <p15:guide id="10" orient="horz" pos="2568" userDrawn="1">
          <p15:clr>
            <a:srgbClr val="FBAE40"/>
          </p15:clr>
        </p15:guide>
        <p15:guide id="11" orient="horz" pos="2682" userDrawn="1">
          <p15:clr>
            <a:srgbClr val="FBAE40"/>
          </p15:clr>
        </p15:guide>
        <p15:guide id="12" orient="horz" pos="3952" userDrawn="1">
          <p15:clr>
            <a:srgbClr val="FBAE40"/>
          </p15:clr>
        </p15:guide>
        <p15:guide id="13" orient="horz" pos="417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lemente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13"/>
          <p:cNvSpPr>
            <a:spLocks noGrp="1"/>
          </p:cNvSpPr>
          <p:nvPr>
            <p:ph type="pic" sz="quarter" idx="11"/>
          </p:nvPr>
        </p:nvSpPr>
        <p:spPr>
          <a:xfrm>
            <a:off x="4716463" y="2106244"/>
            <a:ext cx="3816350" cy="1970455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accent1"/>
              </a:buClr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3" name="Bildplatzhalter 13"/>
          <p:cNvSpPr>
            <a:spLocks noGrp="1"/>
          </p:cNvSpPr>
          <p:nvPr>
            <p:ph type="pic" sz="quarter" idx="16"/>
          </p:nvPr>
        </p:nvSpPr>
        <p:spPr>
          <a:xfrm>
            <a:off x="4716463" y="4257674"/>
            <a:ext cx="3816350" cy="2016125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accent1"/>
              </a:buClr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5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612774" y="2106245"/>
            <a:ext cx="3814764" cy="41606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8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5" name="Titel 1"/>
          <p:cNvSpPr>
            <a:spLocks noGrp="1"/>
          </p:cNvSpPr>
          <p:nvPr>
            <p:ph type="ctrTitle" hasCustomPrompt="1"/>
          </p:nvPr>
        </p:nvSpPr>
        <p:spPr>
          <a:xfrm>
            <a:off x="612775" y="699712"/>
            <a:ext cx="6840000" cy="324361"/>
          </a:xfrm>
          <a:prstGeom prst="rect">
            <a:avLst/>
          </a:prstGeom>
          <a:ln>
            <a:noFill/>
          </a:ln>
        </p:spPr>
        <p:txBody>
          <a:bodyPr lIns="0" tIns="0" rIns="0" bIns="0" anchor="b">
            <a:noAutofit/>
          </a:bodyPr>
          <a:lstStyle>
            <a:lvl1pPr algn="l">
              <a:defRPr sz="2400" b="1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Überschrift 1 Pflicht – Punkt nicht vergessen!</a:t>
            </a:r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12775" y="1032024"/>
            <a:ext cx="6840000" cy="33242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accent1"/>
                </a:solidFill>
                <a:latin typeface="Calibri"/>
                <a:cs typeface="Calibri"/>
              </a:defRPr>
            </a:lvl1pPr>
            <a:lvl2pPr>
              <a:defRPr sz="2400">
                <a:solidFill>
                  <a:srgbClr val="959595"/>
                </a:solidFill>
                <a:latin typeface="Calibri"/>
                <a:cs typeface="Calibri"/>
              </a:defRPr>
            </a:lvl2pPr>
            <a:lvl3pPr>
              <a:defRPr sz="2400">
                <a:solidFill>
                  <a:srgbClr val="959595"/>
                </a:solidFill>
                <a:latin typeface="Calibri"/>
                <a:cs typeface="Calibri"/>
              </a:defRPr>
            </a:lvl3pPr>
            <a:lvl4pPr>
              <a:defRPr sz="2400">
                <a:solidFill>
                  <a:srgbClr val="959595"/>
                </a:solidFill>
                <a:latin typeface="Calibri"/>
                <a:cs typeface="Calibri"/>
              </a:defRPr>
            </a:lvl4pPr>
            <a:lvl5pPr>
              <a:defRPr sz="2400">
                <a:solidFill>
                  <a:srgbClr val="959595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Überschrift 2 Pflicht – Punkt nicht vergessen!</a:t>
            </a:r>
          </a:p>
        </p:txBody>
      </p:sp>
      <p:pic>
        <p:nvPicPr>
          <p:cNvPr id="1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900" y="286219"/>
            <a:ext cx="1098549" cy="102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900" y="286219"/>
            <a:ext cx="1098549" cy="102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55772-6BEB-4932-9D72-B6BCAD11320A}" type="datetime1">
              <a:rPr lang="de-DE" smtClean="0"/>
              <a:t>26.01.2024</a:t>
            </a:fld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Aerospace Logistics</a:t>
            </a:r>
            <a:endParaRPr lang="de-DE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DB8A1-98D3-4901-98C6-9A6766369E9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11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595" userDrawn="1">
          <p15:clr>
            <a:srgbClr val="FBAE40"/>
          </p15:clr>
        </p15:guide>
        <p15:guide id="1" pos="2880" userDrawn="1">
          <p15:clr>
            <a:srgbClr val="FBAE40"/>
          </p15:clr>
        </p15:guide>
        <p15:guide id="2" pos="385" userDrawn="1">
          <p15:clr>
            <a:srgbClr val="FBAE40"/>
          </p15:clr>
        </p15:guide>
        <p15:guide id="3" pos="2971" userDrawn="1">
          <p15:clr>
            <a:srgbClr val="FBAE40"/>
          </p15:clr>
        </p15:guide>
        <p15:guide id="4" pos="2789" userDrawn="1">
          <p15:clr>
            <a:srgbClr val="FBAE40"/>
          </p15:clr>
        </p15:guide>
        <p15:guide id="5" pos="4694" userDrawn="1">
          <p15:clr>
            <a:srgbClr val="FBAE40"/>
          </p15:clr>
        </p15:guide>
        <p15:guide id="6" pos="5375" userDrawn="1">
          <p15:clr>
            <a:srgbClr val="FBAE40"/>
          </p15:clr>
        </p15:guide>
        <p15:guide id="7" pos="5556" userDrawn="1">
          <p15:clr>
            <a:srgbClr val="FBAE40"/>
          </p15:clr>
        </p15:guide>
        <p15:guide id="8" orient="horz" pos="822" userDrawn="1">
          <p15:clr>
            <a:srgbClr val="FBAE40"/>
          </p15:clr>
        </p15:guide>
        <p15:guide id="9" orient="horz" pos="1321" userDrawn="1">
          <p15:clr>
            <a:srgbClr val="FBAE40"/>
          </p15:clr>
        </p15:guide>
        <p15:guide id="10" orient="horz" pos="2568" userDrawn="1">
          <p15:clr>
            <a:srgbClr val="FBAE40"/>
          </p15:clr>
        </p15:guide>
        <p15:guide id="11" orient="horz" pos="2682" userDrawn="1">
          <p15:clr>
            <a:srgbClr val="FBAE40"/>
          </p15:clr>
        </p15:guide>
        <p15:guide id="12" orient="horz" pos="3952" userDrawn="1">
          <p15:clr>
            <a:srgbClr val="FBAE40"/>
          </p15:clr>
        </p15:guide>
        <p15:guide id="13" orient="horz" pos="417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612773" y="2106245"/>
            <a:ext cx="3814765" cy="41640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8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5" name="Bildplatzhalter 13"/>
          <p:cNvSpPr>
            <a:spLocks noGrp="1"/>
          </p:cNvSpPr>
          <p:nvPr>
            <p:ph type="pic" sz="quarter" idx="11"/>
          </p:nvPr>
        </p:nvSpPr>
        <p:spPr>
          <a:xfrm>
            <a:off x="4712677" y="2097088"/>
            <a:ext cx="3820136" cy="4176712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accent1"/>
              </a:buClr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>
          <a:xfrm>
            <a:off x="612775" y="699712"/>
            <a:ext cx="6840000" cy="324361"/>
          </a:xfrm>
          <a:prstGeom prst="rect">
            <a:avLst/>
          </a:prstGeom>
          <a:ln>
            <a:noFill/>
          </a:ln>
        </p:spPr>
        <p:txBody>
          <a:bodyPr lIns="0" tIns="0" rIns="0" bIns="0" anchor="b">
            <a:noAutofit/>
          </a:bodyPr>
          <a:lstStyle>
            <a:lvl1pPr algn="l">
              <a:defRPr sz="2400" b="1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Überschrift 1 Pflicht – Punkt nicht vergessen!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12775" y="1032024"/>
            <a:ext cx="6840000" cy="332425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accent1"/>
                </a:solidFill>
                <a:latin typeface="Calibri"/>
                <a:cs typeface="Calibri"/>
              </a:defRPr>
            </a:lvl1pPr>
            <a:lvl2pPr>
              <a:defRPr sz="2400">
                <a:solidFill>
                  <a:srgbClr val="959595"/>
                </a:solidFill>
                <a:latin typeface="Calibri"/>
                <a:cs typeface="Calibri"/>
              </a:defRPr>
            </a:lvl2pPr>
            <a:lvl3pPr>
              <a:defRPr sz="2400">
                <a:solidFill>
                  <a:srgbClr val="959595"/>
                </a:solidFill>
                <a:latin typeface="Calibri"/>
                <a:cs typeface="Calibri"/>
              </a:defRPr>
            </a:lvl3pPr>
            <a:lvl4pPr>
              <a:defRPr sz="2400">
                <a:solidFill>
                  <a:srgbClr val="959595"/>
                </a:solidFill>
                <a:latin typeface="Calibri"/>
                <a:cs typeface="Calibri"/>
              </a:defRPr>
            </a:lvl4pPr>
            <a:lvl5pPr>
              <a:defRPr sz="2400">
                <a:solidFill>
                  <a:srgbClr val="959595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Überschrift 2 Pflicht – Punkt nicht vergessen!</a:t>
            </a:r>
          </a:p>
        </p:txBody>
      </p:sp>
      <p:pic>
        <p:nvPicPr>
          <p:cNvPr id="10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900" y="286219"/>
            <a:ext cx="1098549" cy="102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900" y="286219"/>
            <a:ext cx="1098549" cy="102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4C5DD-9842-4006-8D47-9AE1F105B62C}" type="datetime1">
              <a:rPr lang="de-DE" smtClean="0"/>
              <a:t>26.01.2024</a:t>
            </a:fld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Aerospace Logistics</a:t>
            </a:r>
            <a:endParaRPr lang="de-DE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DB8A1-98D3-4901-98C6-9A6766369E9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650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595" userDrawn="1">
          <p15:clr>
            <a:srgbClr val="FBAE40"/>
          </p15:clr>
        </p15:guide>
        <p15:guide id="1" pos="2880" userDrawn="1">
          <p15:clr>
            <a:srgbClr val="FBAE40"/>
          </p15:clr>
        </p15:guide>
        <p15:guide id="2" pos="2789" userDrawn="1">
          <p15:clr>
            <a:srgbClr val="FBAE40"/>
          </p15:clr>
        </p15:guide>
        <p15:guide id="3" pos="2971" userDrawn="1">
          <p15:clr>
            <a:srgbClr val="FBAE40"/>
          </p15:clr>
        </p15:guide>
        <p15:guide id="4" pos="385" userDrawn="1">
          <p15:clr>
            <a:srgbClr val="FBAE40"/>
          </p15:clr>
        </p15:guide>
        <p15:guide id="5" pos="5375" userDrawn="1">
          <p15:clr>
            <a:srgbClr val="FBAE40"/>
          </p15:clr>
        </p15:guide>
        <p15:guide id="6" pos="5556" userDrawn="1">
          <p15:clr>
            <a:srgbClr val="FBAE40"/>
          </p15:clr>
        </p15:guide>
        <p15:guide id="7" pos="4694" userDrawn="1">
          <p15:clr>
            <a:srgbClr val="FBAE40"/>
          </p15:clr>
        </p15:guide>
        <p15:guide id="8" orient="horz" pos="822" userDrawn="1">
          <p15:clr>
            <a:srgbClr val="FBAE40"/>
          </p15:clr>
        </p15:guide>
        <p15:guide id="9" orient="horz" pos="1321" userDrawn="1">
          <p15:clr>
            <a:srgbClr val="FBAE40"/>
          </p15:clr>
        </p15:guide>
        <p15:guide id="10" orient="horz" pos="3952" userDrawn="1">
          <p15:clr>
            <a:srgbClr val="FBAE40"/>
          </p15:clr>
        </p15:guide>
        <p15:guide id="11" orient="horz" pos="4178" userDrawn="1">
          <p15:clr>
            <a:srgbClr val="FBAE40"/>
          </p15:clr>
        </p15:guide>
        <p15:guide id="12" orient="horz" pos="2568" userDrawn="1">
          <p15:clr>
            <a:srgbClr val="FBAE40"/>
          </p15:clr>
        </p15:guide>
        <p15:guide id="13" orient="horz" pos="268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ACB86-6344-41FC-AA29-F44616C1CD2F}" type="datetime1">
              <a:rPr lang="de-DE" smtClean="0"/>
              <a:t>26.01.2024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Aerospace Logistics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DB8A1-98D3-4901-98C6-9A6766369E9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720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6" r:id="rId2"/>
    <p:sldLayoutId id="2147483764" r:id="rId3"/>
    <p:sldLayoutId id="2147483765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595" userDrawn="1">
          <p15:clr>
            <a:srgbClr val="F26B43"/>
          </p15:clr>
        </p15:guide>
        <p15:guide id="1" pos="2880" userDrawn="1">
          <p15:clr>
            <a:srgbClr val="F26B43"/>
          </p15:clr>
        </p15:guide>
        <p15:guide id="2" pos="2789" userDrawn="1">
          <p15:clr>
            <a:srgbClr val="F26B43"/>
          </p15:clr>
        </p15:guide>
        <p15:guide id="3" pos="2971" userDrawn="1">
          <p15:clr>
            <a:srgbClr val="F26B43"/>
          </p15:clr>
        </p15:guide>
        <p15:guide id="4" pos="385" userDrawn="1">
          <p15:clr>
            <a:srgbClr val="F26B43"/>
          </p15:clr>
        </p15:guide>
        <p15:guide id="5" pos="4694" userDrawn="1">
          <p15:clr>
            <a:srgbClr val="F26B43"/>
          </p15:clr>
        </p15:guide>
        <p15:guide id="6" pos="5375" userDrawn="1">
          <p15:clr>
            <a:srgbClr val="F26B43"/>
          </p15:clr>
        </p15:guide>
        <p15:guide id="7" pos="5556" userDrawn="1">
          <p15:clr>
            <a:srgbClr val="F26B43"/>
          </p15:clr>
        </p15:guide>
        <p15:guide id="8" orient="horz" pos="822" userDrawn="1">
          <p15:clr>
            <a:srgbClr val="F26B43"/>
          </p15:clr>
        </p15:guide>
        <p15:guide id="9" orient="horz" pos="1321" userDrawn="1">
          <p15:clr>
            <a:srgbClr val="F26B43"/>
          </p15:clr>
        </p15:guide>
        <p15:guide id="10" orient="horz" pos="4178" userDrawn="1">
          <p15:clr>
            <a:srgbClr val="F26B43"/>
          </p15:clr>
        </p15:guide>
        <p15:guide id="11" orient="horz" pos="3952" userDrawn="1">
          <p15:clr>
            <a:srgbClr val="F26B43"/>
          </p15:clr>
        </p15:guide>
        <p15:guide id="12" orient="horz" pos="2682" userDrawn="1">
          <p15:clr>
            <a:srgbClr val="F26B43"/>
          </p15:clr>
        </p15:guide>
        <p15:guide id="13" orient="horz" pos="25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jpg"/><Relationship Id="rId5" Type="http://schemas.openxmlformats.org/officeDocument/2006/relationships/hyperlink" Target="http://www.geis.group.com/" TargetMode="External"/><Relationship Id="rId4" Type="http://schemas.openxmlformats.org/officeDocument/2006/relationships/hyperlink" Target="mailto:aerospace.HHA@geis-group.de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5" name="Textplatzhalter 1435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Aerospace Logistics.</a:t>
            </a:r>
          </a:p>
        </p:txBody>
      </p:sp>
      <p:sp>
        <p:nvSpPr>
          <p:cNvPr id="14354" name="Titel 1435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Geis Air +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services</a:t>
            </a:r>
            <a:r>
              <a:rPr lang="de-DE" dirty="0"/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Air freight charter.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Tailor-made charter solutions for individual needs</a:t>
            </a:r>
            <a:r>
              <a:rPr lang="de-DE" dirty="0"/>
              <a:t>.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613706" y="2097088"/>
            <a:ext cx="7919106" cy="4061201"/>
            <a:chOff x="612773" y="2082800"/>
            <a:chExt cx="9172388" cy="4703929"/>
          </a:xfrm>
        </p:grpSpPr>
        <p:sp>
          <p:nvSpPr>
            <p:cNvPr id="8" name="Rectangle 14"/>
            <p:cNvSpPr/>
            <p:nvPr/>
          </p:nvSpPr>
          <p:spPr>
            <a:xfrm>
              <a:off x="612775" y="2082800"/>
              <a:ext cx="9172386" cy="38417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/>
                <a:t>SERVICE</a:t>
              </a:r>
            </a:p>
          </p:txBody>
        </p:sp>
        <p:sp>
          <p:nvSpPr>
            <p:cNvPr id="2" name="Rechteck 1"/>
            <p:cNvSpPr/>
            <p:nvPr/>
          </p:nvSpPr>
          <p:spPr>
            <a:xfrm>
              <a:off x="612773" y="2639830"/>
              <a:ext cx="4501993" cy="108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2"/>
                  </a:solidFill>
                </a:rPr>
                <a:t>We analyze the best route including airport of origin and destination</a:t>
              </a:r>
            </a:p>
          </p:txBody>
        </p:sp>
        <p:sp>
          <p:nvSpPr>
            <p:cNvPr id="22" name="Rechteck 21"/>
            <p:cNvSpPr/>
            <p:nvPr/>
          </p:nvSpPr>
          <p:spPr>
            <a:xfrm>
              <a:off x="612774" y="3903320"/>
              <a:ext cx="4501992" cy="108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2"/>
                  </a:solidFill>
                </a:rPr>
                <a:t>Selection of the right and most economical cargo aircraft for our customer requirements</a:t>
              </a:r>
            </a:p>
          </p:txBody>
        </p:sp>
        <p:sp>
          <p:nvSpPr>
            <p:cNvPr id="24" name="Rechteck 23"/>
            <p:cNvSpPr/>
            <p:nvPr/>
          </p:nvSpPr>
          <p:spPr>
            <a:xfrm>
              <a:off x="612773" y="5166814"/>
              <a:ext cx="4501992" cy="161991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100" dirty="0">
                <a:solidFill>
                  <a:schemeClr val="tx2"/>
                </a:solidFill>
              </a:endParaRPr>
            </a:p>
          </p:txBody>
        </p:sp>
      </p:grpSp>
      <p:sp>
        <p:nvSpPr>
          <p:cNvPr id="17" name="Rechteck 16">
            <a:hlinkClick r:id="rId3" action="ppaction://hlinksldjump"/>
          </p:cNvPr>
          <p:cNvSpPr/>
          <p:nvPr/>
        </p:nvSpPr>
        <p:spPr>
          <a:xfrm>
            <a:off x="7696200" y="160867"/>
            <a:ext cx="1119188" cy="11265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Bildplatzhalter 6">
            <a:extLst>
              <a:ext uri="{FF2B5EF4-FFF2-40B4-BE49-F238E27FC236}">
                <a16:creationId xmlns:a16="http://schemas.microsoft.com/office/drawing/2014/main" id="{49A7037D-37C0-4FF1-AEB2-4A332BE3450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t="9695" b="9695"/>
          <a:stretch>
            <a:fillRect/>
          </a:stretch>
        </p:blipFill>
        <p:spPr>
          <a:xfrm>
            <a:off x="4716465" y="2578007"/>
            <a:ext cx="3813828" cy="1498693"/>
          </a:xfrm>
          <a:prstGeom prst="rect">
            <a:avLst/>
          </a:prstGeom>
        </p:spPr>
      </p:pic>
      <p:pic>
        <p:nvPicPr>
          <p:cNvPr id="19" name="Bildplatzhalter 10">
            <a:extLst>
              <a:ext uri="{FF2B5EF4-FFF2-40B4-BE49-F238E27FC236}">
                <a16:creationId xmlns:a16="http://schemas.microsoft.com/office/drawing/2014/main" id="{E7337456-BBD3-4FB7-883F-F7DD6BE16E7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4700" b="14700"/>
          <a:stretch>
            <a:fillRect/>
          </a:stretch>
        </p:blipFill>
        <p:spPr>
          <a:xfrm>
            <a:off x="4716463" y="4257675"/>
            <a:ext cx="3816350" cy="1900614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C7281172-F22D-477C-ADA5-BDBD5B06F8A7}"/>
              </a:ext>
            </a:extLst>
          </p:cNvPr>
          <p:cNvSpPr txBox="1"/>
          <p:nvPr/>
        </p:nvSpPr>
        <p:spPr>
          <a:xfrm>
            <a:off x="611187" y="4920392"/>
            <a:ext cx="37825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</a:rPr>
              <a:t>Organization of part-charter for ad hoc, peak season and project cargo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6C37B23-2A49-4973-A59F-1FF0DA31A57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92648D-1DF0-4585-A2D2-171D02B60EAC}" type="datetime1">
              <a:rPr lang="de-DE" smtClean="0"/>
              <a:t>26.01.2024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0D63FDE-4ABA-47FB-862F-CD6D518AC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dirty="0"/>
              <a:t>Aerospace Logistics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9AC22A-1856-4E43-B4E1-78CADD56B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ADB8A1-98D3-4901-98C6-9A6766369E91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4955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Agenda.</a:t>
            </a:r>
          </a:p>
        </p:txBody>
      </p:sp>
      <p:sp>
        <p:nvSpPr>
          <p:cNvPr id="4" name="Rectangle 8">
            <a:hlinkClick r:id="" action="ppaction://noaction"/>
          </p:cNvPr>
          <p:cNvSpPr/>
          <p:nvPr/>
        </p:nvSpPr>
        <p:spPr>
          <a:xfrm>
            <a:off x="612774" y="2105721"/>
            <a:ext cx="3814763" cy="8993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8525"/>
            <a:r>
              <a:rPr lang="en-US" b="1" dirty="0">
                <a:solidFill>
                  <a:schemeClr val="tx2"/>
                </a:solidFill>
              </a:rPr>
              <a:t>Airfreight portfolio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12774" y="2248839"/>
            <a:ext cx="90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6" name="Rectangle 8">
            <a:hlinkClick r:id="" action="ppaction://noaction"/>
          </p:cNvPr>
          <p:cNvSpPr/>
          <p:nvPr/>
        </p:nvSpPr>
        <p:spPr>
          <a:xfrm>
            <a:off x="612775" y="3178910"/>
            <a:ext cx="3814763" cy="8993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8525"/>
            <a:r>
              <a:rPr lang="en-US" b="1" dirty="0">
                <a:solidFill>
                  <a:schemeClr val="tx2"/>
                </a:solidFill>
              </a:rPr>
              <a:t>Aerospace / Time critical portfolio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12775" y="3322028"/>
            <a:ext cx="90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8" name="Rectangle 8">
            <a:hlinkClick r:id="" action="ppaction://noaction"/>
          </p:cNvPr>
          <p:cNvSpPr/>
          <p:nvPr/>
        </p:nvSpPr>
        <p:spPr>
          <a:xfrm>
            <a:off x="612775" y="4301758"/>
            <a:ext cx="3814763" cy="8993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8525"/>
            <a:r>
              <a:rPr lang="en-US" b="1" dirty="0">
                <a:solidFill>
                  <a:schemeClr val="tx2"/>
                </a:solidFill>
              </a:rPr>
              <a:t>Time critical process flow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12775" y="4444876"/>
            <a:ext cx="90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0" name="Rectangle 8">
            <a:hlinkClick r:id="" action="ppaction://noaction"/>
          </p:cNvPr>
          <p:cNvSpPr/>
          <p:nvPr/>
        </p:nvSpPr>
        <p:spPr>
          <a:xfrm>
            <a:off x="612775" y="5370902"/>
            <a:ext cx="3814763" cy="8993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8525"/>
            <a:r>
              <a:rPr lang="en-US" b="1">
                <a:solidFill>
                  <a:schemeClr val="tx2"/>
                </a:solidFill>
              </a:rPr>
              <a:t>EDI connection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12775" y="5514020"/>
            <a:ext cx="90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12" name="Rectangle 8">
            <a:hlinkClick r:id="" action="ppaction://noaction"/>
          </p:cNvPr>
          <p:cNvSpPr/>
          <p:nvPr/>
        </p:nvSpPr>
        <p:spPr>
          <a:xfrm>
            <a:off x="4716462" y="2102915"/>
            <a:ext cx="3814764" cy="8993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8525"/>
            <a:r>
              <a:rPr lang="en-US" b="1">
                <a:solidFill>
                  <a:schemeClr val="tx2"/>
                </a:solidFill>
              </a:rPr>
              <a:t>Advantages of Geis Air + Sea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99000" y="2246033"/>
            <a:ext cx="90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9BBA153-CC23-4250-B631-E22DDE95B2C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0BCF86-B2AF-40DB-A64C-D295376B4966}" type="datetime1">
              <a:rPr lang="de-DE" smtClean="0"/>
              <a:t>26.01.2024</a:t>
            </a:fld>
            <a:endParaRPr lang="de-DE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1A867D24-B30A-4C07-A30D-324895502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Aerospace Logistics</a:t>
            </a:r>
            <a:endParaRPr lang="de-DE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14F3B864-E2F3-42E3-A7F4-0446EFD40E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ADB8A1-98D3-4901-98C6-9A6766369E91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4544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critical.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24/7 process flow..</a:t>
            </a:r>
          </a:p>
        </p:txBody>
      </p:sp>
      <p:sp>
        <p:nvSpPr>
          <p:cNvPr id="12" name="Abgerundetes Rechteck 11"/>
          <p:cNvSpPr/>
          <p:nvPr/>
        </p:nvSpPr>
        <p:spPr>
          <a:xfrm>
            <a:off x="1070053" y="1758635"/>
            <a:ext cx="1645427" cy="470257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de-DE" sz="1000" b="1" dirty="0">
                <a:solidFill>
                  <a:schemeClr val="bg1"/>
                </a:solidFill>
              </a:rPr>
              <a:t>Request for transportation by client</a:t>
            </a:r>
          </a:p>
        </p:txBody>
      </p:sp>
      <p:sp>
        <p:nvSpPr>
          <p:cNvPr id="14" name="Sechseck 13"/>
          <p:cNvSpPr/>
          <p:nvPr/>
        </p:nvSpPr>
        <p:spPr>
          <a:xfrm>
            <a:off x="1099237" y="2378824"/>
            <a:ext cx="1563417" cy="591769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de-DE" sz="1000" b="1" dirty="0">
                <a:solidFill>
                  <a:schemeClr val="bg1"/>
                </a:solidFill>
              </a:rPr>
              <a:t>GAS acknowledge receipt within 15 minutes 24/7</a:t>
            </a:r>
          </a:p>
        </p:txBody>
      </p:sp>
      <p:sp>
        <p:nvSpPr>
          <p:cNvPr id="21" name="Abgerundetes Rechteck 20"/>
          <p:cNvSpPr/>
          <p:nvPr/>
        </p:nvSpPr>
        <p:spPr>
          <a:xfrm>
            <a:off x="1070053" y="3147258"/>
            <a:ext cx="1645427" cy="470257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de-DE" sz="1000" b="1" dirty="0"/>
              <a:t>Evaluation of required Service Level</a:t>
            </a:r>
          </a:p>
        </p:txBody>
      </p:sp>
      <p:sp>
        <p:nvSpPr>
          <p:cNvPr id="22" name="Sechseck 21"/>
          <p:cNvSpPr/>
          <p:nvPr/>
        </p:nvSpPr>
        <p:spPr>
          <a:xfrm>
            <a:off x="1099237" y="3759165"/>
            <a:ext cx="1563417" cy="386034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de-DE" sz="1000" b="1" dirty="0">
                <a:solidFill>
                  <a:schemeClr val="bg1"/>
                </a:solidFill>
              </a:rPr>
              <a:t>Decision</a:t>
            </a:r>
          </a:p>
        </p:txBody>
      </p:sp>
      <p:cxnSp>
        <p:nvCxnSpPr>
          <p:cNvPr id="26" name="Gerade Verbindung mit Pfeil 25"/>
          <p:cNvCxnSpPr>
            <a:stCxn id="12" idx="2"/>
          </p:cNvCxnSpPr>
          <p:nvPr/>
        </p:nvCxnSpPr>
        <p:spPr>
          <a:xfrm>
            <a:off x="1892767" y="2228892"/>
            <a:ext cx="0" cy="1416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endCxn id="21" idx="0"/>
          </p:cNvCxnSpPr>
          <p:nvPr/>
        </p:nvCxnSpPr>
        <p:spPr>
          <a:xfrm flipH="1">
            <a:off x="1892767" y="2970593"/>
            <a:ext cx="2" cy="1766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21" idx="2"/>
          </p:cNvCxnSpPr>
          <p:nvPr/>
        </p:nvCxnSpPr>
        <p:spPr>
          <a:xfrm>
            <a:off x="1892767" y="3617515"/>
            <a:ext cx="0" cy="1333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Eine Ecke des Rechtecks schneiden 48"/>
          <p:cNvSpPr/>
          <p:nvPr/>
        </p:nvSpPr>
        <p:spPr>
          <a:xfrm>
            <a:off x="748963" y="5265470"/>
            <a:ext cx="739302" cy="486383"/>
          </a:xfrm>
          <a:prstGeom prst="snip1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1000" b="1" dirty="0">
                <a:solidFill>
                  <a:schemeClr val="bg1"/>
                </a:solidFill>
              </a:rPr>
              <a:t>Booking with airlines</a:t>
            </a:r>
          </a:p>
        </p:txBody>
      </p:sp>
      <p:sp>
        <p:nvSpPr>
          <p:cNvPr id="50" name="Eine Ecke des Rechtecks schneiden 49"/>
          <p:cNvSpPr/>
          <p:nvPr/>
        </p:nvSpPr>
        <p:spPr>
          <a:xfrm>
            <a:off x="1776786" y="5265024"/>
            <a:ext cx="739302" cy="486383"/>
          </a:xfrm>
          <a:prstGeom prst="snip1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1000" b="1" dirty="0">
                <a:solidFill>
                  <a:schemeClr val="bg1"/>
                </a:solidFill>
              </a:rPr>
              <a:t>Ticketing</a:t>
            </a:r>
          </a:p>
        </p:txBody>
      </p:sp>
      <p:sp>
        <p:nvSpPr>
          <p:cNvPr id="51" name="Eine Ecke des Rechtecks schneiden 50"/>
          <p:cNvSpPr/>
          <p:nvPr/>
        </p:nvSpPr>
        <p:spPr>
          <a:xfrm>
            <a:off x="2600325" y="5265023"/>
            <a:ext cx="739302" cy="486383"/>
          </a:xfrm>
          <a:prstGeom prst="snip1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1000" b="1" dirty="0">
                <a:solidFill>
                  <a:schemeClr val="bg1"/>
                </a:solidFill>
              </a:rPr>
              <a:t>Booking</a:t>
            </a:r>
          </a:p>
        </p:txBody>
      </p:sp>
      <p:sp>
        <p:nvSpPr>
          <p:cNvPr id="61" name="Abgerundetes Rechteck 60"/>
          <p:cNvSpPr/>
          <p:nvPr/>
        </p:nvSpPr>
        <p:spPr>
          <a:xfrm>
            <a:off x="611188" y="4664974"/>
            <a:ext cx="467564" cy="405490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de-DE" sz="1000" b="1" dirty="0"/>
              <a:t>AF</a:t>
            </a:r>
          </a:p>
        </p:txBody>
      </p:sp>
      <p:sp>
        <p:nvSpPr>
          <p:cNvPr id="62" name="Abgerundetes Rechteck 61"/>
          <p:cNvSpPr/>
          <p:nvPr/>
        </p:nvSpPr>
        <p:spPr>
          <a:xfrm>
            <a:off x="1138378" y="4664973"/>
            <a:ext cx="467564" cy="405490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de-DE" sz="1000" b="1" dirty="0"/>
              <a:t>NFO</a:t>
            </a:r>
          </a:p>
        </p:txBody>
      </p:sp>
      <p:sp>
        <p:nvSpPr>
          <p:cNvPr id="63" name="Abgerundetes Rechteck 62"/>
          <p:cNvSpPr/>
          <p:nvPr/>
        </p:nvSpPr>
        <p:spPr>
          <a:xfrm>
            <a:off x="1918490" y="4664973"/>
            <a:ext cx="467564" cy="405490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de-DE" sz="1000" b="1" dirty="0"/>
              <a:t>OBC</a:t>
            </a:r>
          </a:p>
        </p:txBody>
      </p:sp>
      <p:sp>
        <p:nvSpPr>
          <p:cNvPr id="64" name="Abgerundetes Rechteck 63"/>
          <p:cNvSpPr/>
          <p:nvPr/>
        </p:nvSpPr>
        <p:spPr>
          <a:xfrm>
            <a:off x="2658693" y="4664973"/>
            <a:ext cx="627292" cy="405490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de-DE" sz="1000" b="1" dirty="0"/>
              <a:t>Charter</a:t>
            </a:r>
          </a:p>
        </p:txBody>
      </p:sp>
      <p:cxnSp>
        <p:nvCxnSpPr>
          <p:cNvPr id="66" name="Gewinkelter Verbinder 65"/>
          <p:cNvCxnSpPr>
            <a:stCxn id="61" idx="2"/>
            <a:endCxn id="49" idx="3"/>
          </p:cNvCxnSpPr>
          <p:nvPr/>
        </p:nvCxnSpPr>
        <p:spPr>
          <a:xfrm rot="16200000" flipH="1">
            <a:off x="884289" y="5031145"/>
            <a:ext cx="195006" cy="273644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Gewinkelter Verbinder 67"/>
          <p:cNvCxnSpPr>
            <a:stCxn id="62" idx="2"/>
            <a:endCxn id="49" idx="3"/>
          </p:cNvCxnSpPr>
          <p:nvPr/>
        </p:nvCxnSpPr>
        <p:spPr>
          <a:xfrm rot="5400000">
            <a:off x="1147884" y="5041193"/>
            <a:ext cx="195007" cy="253546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/>
          <p:cNvCxnSpPr>
            <a:stCxn id="63" idx="2"/>
            <a:endCxn id="50" idx="3"/>
          </p:cNvCxnSpPr>
          <p:nvPr/>
        </p:nvCxnSpPr>
        <p:spPr>
          <a:xfrm flipH="1">
            <a:off x="2146437" y="5070463"/>
            <a:ext cx="5835" cy="1945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mit Pfeil 71"/>
          <p:cNvCxnSpPr>
            <a:stCxn id="64" idx="2"/>
            <a:endCxn id="51" idx="3"/>
          </p:cNvCxnSpPr>
          <p:nvPr/>
        </p:nvCxnSpPr>
        <p:spPr>
          <a:xfrm flipH="1">
            <a:off x="2969976" y="5070463"/>
            <a:ext cx="2363" cy="1945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Gewinkelter Verbinder 73"/>
          <p:cNvCxnSpPr>
            <a:endCxn id="61" idx="0"/>
          </p:cNvCxnSpPr>
          <p:nvPr/>
        </p:nvCxnSpPr>
        <p:spPr>
          <a:xfrm rot="10800000" flipV="1">
            <a:off x="844971" y="4298706"/>
            <a:ext cx="707317" cy="36626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Gewinkelter Verbinder 75"/>
          <p:cNvCxnSpPr>
            <a:endCxn id="62" idx="0"/>
          </p:cNvCxnSpPr>
          <p:nvPr/>
        </p:nvCxnSpPr>
        <p:spPr>
          <a:xfrm rot="5400000">
            <a:off x="1350560" y="4136952"/>
            <a:ext cx="549622" cy="506421"/>
          </a:xfrm>
          <a:prstGeom prst="bentConnector3">
            <a:avLst>
              <a:gd name="adj1" fmla="val 32302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Gewinkelter Verbinder 77"/>
          <p:cNvCxnSpPr>
            <a:endCxn id="63" idx="0"/>
          </p:cNvCxnSpPr>
          <p:nvPr/>
        </p:nvCxnSpPr>
        <p:spPr>
          <a:xfrm>
            <a:off x="1552287" y="4298707"/>
            <a:ext cx="599985" cy="366266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Gewinkelter Verbinder 79"/>
          <p:cNvCxnSpPr>
            <a:endCxn id="64" idx="0"/>
          </p:cNvCxnSpPr>
          <p:nvPr/>
        </p:nvCxnSpPr>
        <p:spPr>
          <a:xfrm>
            <a:off x="1552290" y="4298707"/>
            <a:ext cx="1420049" cy="366266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Abgerundetes Rechteck 94"/>
          <p:cNvSpPr/>
          <p:nvPr/>
        </p:nvSpPr>
        <p:spPr>
          <a:xfrm>
            <a:off x="844970" y="5986044"/>
            <a:ext cx="2317947" cy="470257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de-DE" sz="1000" b="1" dirty="0"/>
              <a:t>Shipment and documentation ready for pick up / transfer</a:t>
            </a:r>
          </a:p>
        </p:txBody>
      </p:sp>
      <p:cxnSp>
        <p:nvCxnSpPr>
          <p:cNvPr id="97" name="Gewinkelter Verbinder 96"/>
          <p:cNvCxnSpPr>
            <a:stCxn id="49" idx="1"/>
            <a:endCxn id="95" idx="0"/>
          </p:cNvCxnSpPr>
          <p:nvPr/>
        </p:nvCxnSpPr>
        <p:spPr>
          <a:xfrm rot="16200000" flipH="1">
            <a:off x="1444184" y="5426283"/>
            <a:ext cx="234191" cy="88533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Gewinkelter Verbinder 98"/>
          <p:cNvCxnSpPr>
            <a:stCxn id="50" idx="1"/>
            <a:endCxn id="95" idx="0"/>
          </p:cNvCxnSpPr>
          <p:nvPr/>
        </p:nvCxnSpPr>
        <p:spPr>
          <a:xfrm rot="5400000">
            <a:off x="1957873" y="5797479"/>
            <a:ext cx="234637" cy="142493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Gewinkelter Verbinder 100"/>
          <p:cNvCxnSpPr>
            <a:stCxn id="51" idx="1"/>
            <a:endCxn id="95" idx="0"/>
          </p:cNvCxnSpPr>
          <p:nvPr/>
        </p:nvCxnSpPr>
        <p:spPr>
          <a:xfrm rot="5400000">
            <a:off x="2369641" y="5385709"/>
            <a:ext cx="234638" cy="966032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Sechseck 106"/>
          <p:cNvSpPr/>
          <p:nvPr/>
        </p:nvSpPr>
        <p:spPr>
          <a:xfrm>
            <a:off x="3890334" y="1566150"/>
            <a:ext cx="1274771" cy="556517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de-DE" sz="1000" b="1" dirty="0">
                <a:solidFill>
                  <a:schemeClr val="bg1"/>
                </a:solidFill>
              </a:rPr>
              <a:t>Transfer to cargo section</a:t>
            </a:r>
          </a:p>
        </p:txBody>
      </p:sp>
      <p:sp>
        <p:nvSpPr>
          <p:cNvPr id="108" name="Sechseck 107"/>
          <p:cNvSpPr/>
          <p:nvPr/>
        </p:nvSpPr>
        <p:spPr>
          <a:xfrm>
            <a:off x="3884072" y="2190052"/>
            <a:ext cx="1274771" cy="571892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de-DE" sz="1000" b="1" dirty="0">
                <a:solidFill>
                  <a:schemeClr val="bg1"/>
                </a:solidFill>
              </a:rPr>
              <a:t>Handover to OBC</a:t>
            </a:r>
          </a:p>
        </p:txBody>
      </p:sp>
      <p:cxnSp>
        <p:nvCxnSpPr>
          <p:cNvPr id="110" name="Gewinkelter Verbinder 109"/>
          <p:cNvCxnSpPr>
            <a:stCxn id="95" idx="3"/>
            <a:endCxn id="107" idx="3"/>
          </p:cNvCxnSpPr>
          <p:nvPr/>
        </p:nvCxnSpPr>
        <p:spPr>
          <a:xfrm flipV="1">
            <a:off x="3162917" y="1844409"/>
            <a:ext cx="727417" cy="4376764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Gewinkelter Verbinder 111"/>
          <p:cNvCxnSpPr>
            <a:stCxn id="95" idx="3"/>
            <a:endCxn id="108" idx="3"/>
          </p:cNvCxnSpPr>
          <p:nvPr/>
        </p:nvCxnSpPr>
        <p:spPr>
          <a:xfrm flipV="1">
            <a:off x="3162917" y="2475998"/>
            <a:ext cx="721155" cy="374517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Sechseck 129"/>
          <p:cNvSpPr/>
          <p:nvPr/>
        </p:nvSpPr>
        <p:spPr>
          <a:xfrm>
            <a:off x="5612270" y="1574505"/>
            <a:ext cx="1274771" cy="538434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de-DE" sz="1000" b="1" dirty="0">
                <a:solidFill>
                  <a:schemeClr val="bg1"/>
                </a:solidFill>
              </a:rPr>
              <a:t>Arrival at cargo section</a:t>
            </a:r>
          </a:p>
        </p:txBody>
      </p:sp>
      <p:cxnSp>
        <p:nvCxnSpPr>
          <p:cNvPr id="137" name="Gerade Verbindung mit Pfeil 136"/>
          <p:cNvCxnSpPr>
            <a:stCxn id="107" idx="0"/>
            <a:endCxn id="130" idx="3"/>
          </p:cNvCxnSpPr>
          <p:nvPr/>
        </p:nvCxnSpPr>
        <p:spPr>
          <a:xfrm flipV="1">
            <a:off x="5165105" y="1843722"/>
            <a:ext cx="447165" cy="6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Sechseck 130"/>
          <p:cNvSpPr/>
          <p:nvPr/>
        </p:nvSpPr>
        <p:spPr>
          <a:xfrm>
            <a:off x="5612270" y="2192709"/>
            <a:ext cx="1274771" cy="549830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de-DE" sz="1000" b="1" dirty="0">
                <a:solidFill>
                  <a:schemeClr val="bg1"/>
                </a:solidFill>
              </a:rPr>
              <a:t>Arrival at passenger terminal</a:t>
            </a:r>
          </a:p>
        </p:txBody>
      </p:sp>
      <p:cxnSp>
        <p:nvCxnSpPr>
          <p:cNvPr id="139" name="Gerade Verbindung mit Pfeil 138"/>
          <p:cNvCxnSpPr>
            <a:stCxn id="108" idx="0"/>
            <a:endCxn id="131" idx="3"/>
          </p:cNvCxnSpPr>
          <p:nvPr/>
        </p:nvCxnSpPr>
        <p:spPr>
          <a:xfrm flipV="1">
            <a:off x="5158843" y="2467624"/>
            <a:ext cx="453427" cy="83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Gewinkelter Verbinder 151"/>
          <p:cNvCxnSpPr>
            <a:endCxn id="150" idx="0"/>
          </p:cNvCxnSpPr>
          <p:nvPr/>
        </p:nvCxnSpPr>
        <p:spPr>
          <a:xfrm rot="5400000">
            <a:off x="5032106" y="1934654"/>
            <a:ext cx="1350550" cy="108455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Sechseck 149"/>
          <p:cNvSpPr/>
          <p:nvPr/>
        </p:nvSpPr>
        <p:spPr>
          <a:xfrm>
            <a:off x="3890334" y="2866258"/>
            <a:ext cx="1274771" cy="571892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de-DE" sz="1000" b="1" dirty="0">
                <a:solidFill>
                  <a:schemeClr val="bg1"/>
                </a:solidFill>
              </a:rPr>
              <a:t>Screening</a:t>
            </a:r>
          </a:p>
        </p:txBody>
      </p:sp>
      <p:sp>
        <p:nvSpPr>
          <p:cNvPr id="154" name="Abgerundetes Rechteck 153"/>
          <p:cNvSpPr/>
          <p:nvPr/>
        </p:nvSpPr>
        <p:spPr>
          <a:xfrm>
            <a:off x="3893799" y="3598962"/>
            <a:ext cx="1281034" cy="470257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de-DE" sz="1000" b="1" dirty="0"/>
              <a:t>Customs process</a:t>
            </a:r>
          </a:p>
        </p:txBody>
      </p:sp>
      <p:sp>
        <p:nvSpPr>
          <p:cNvPr id="155" name="Abgerundetes Rechteck 154"/>
          <p:cNvSpPr/>
          <p:nvPr/>
        </p:nvSpPr>
        <p:spPr>
          <a:xfrm>
            <a:off x="7103043" y="4203729"/>
            <a:ext cx="1281034" cy="531051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de-DE" sz="1000" b="1" dirty="0"/>
              <a:t>Customs inspection finished</a:t>
            </a:r>
          </a:p>
        </p:txBody>
      </p:sp>
      <p:sp>
        <p:nvSpPr>
          <p:cNvPr id="156" name="Sechseck 155"/>
          <p:cNvSpPr/>
          <p:nvPr/>
        </p:nvSpPr>
        <p:spPr>
          <a:xfrm>
            <a:off x="3931483" y="4184726"/>
            <a:ext cx="1274771" cy="571892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de-DE" sz="1000" b="1" dirty="0">
                <a:solidFill>
                  <a:schemeClr val="bg1"/>
                </a:solidFill>
              </a:rPr>
              <a:t>Customs inspection</a:t>
            </a:r>
          </a:p>
        </p:txBody>
      </p:sp>
      <p:sp>
        <p:nvSpPr>
          <p:cNvPr id="157" name="Sechseck 156"/>
          <p:cNvSpPr/>
          <p:nvPr/>
        </p:nvSpPr>
        <p:spPr>
          <a:xfrm>
            <a:off x="5540876" y="4182344"/>
            <a:ext cx="1274771" cy="571892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de-DE" sz="1000" b="1" dirty="0">
                <a:solidFill>
                  <a:schemeClr val="bg1"/>
                </a:solidFill>
              </a:rPr>
              <a:t>Opening of box</a:t>
            </a:r>
          </a:p>
        </p:txBody>
      </p:sp>
      <p:cxnSp>
        <p:nvCxnSpPr>
          <p:cNvPr id="159" name="Gerade Verbindung mit Pfeil 158"/>
          <p:cNvCxnSpPr>
            <a:endCxn id="154" idx="0"/>
          </p:cNvCxnSpPr>
          <p:nvPr/>
        </p:nvCxnSpPr>
        <p:spPr>
          <a:xfrm>
            <a:off x="4514614" y="3457606"/>
            <a:ext cx="19702" cy="1413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Gerade Verbindung mit Pfeil 161"/>
          <p:cNvCxnSpPr>
            <a:stCxn id="156" idx="0"/>
            <a:endCxn id="157" idx="3"/>
          </p:cNvCxnSpPr>
          <p:nvPr/>
        </p:nvCxnSpPr>
        <p:spPr>
          <a:xfrm flipV="1">
            <a:off x="5206254" y="4468290"/>
            <a:ext cx="334622" cy="23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Gerade Verbindung mit Pfeil 163"/>
          <p:cNvCxnSpPr>
            <a:stCxn id="157" idx="0"/>
            <a:endCxn id="155" idx="1"/>
          </p:cNvCxnSpPr>
          <p:nvPr/>
        </p:nvCxnSpPr>
        <p:spPr>
          <a:xfrm>
            <a:off x="6815647" y="4468290"/>
            <a:ext cx="287396" cy="9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5" name="Textfeld 164"/>
          <p:cNvSpPr txBox="1"/>
          <p:nvPr/>
        </p:nvSpPr>
        <p:spPr>
          <a:xfrm>
            <a:off x="5165105" y="4182344"/>
            <a:ext cx="3561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yes</a:t>
            </a:r>
          </a:p>
        </p:txBody>
      </p:sp>
      <p:sp>
        <p:nvSpPr>
          <p:cNvPr id="166" name="Sechseck 165"/>
          <p:cNvSpPr/>
          <p:nvPr/>
        </p:nvSpPr>
        <p:spPr>
          <a:xfrm>
            <a:off x="3934614" y="4967385"/>
            <a:ext cx="1274771" cy="571892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de-DE" sz="1000" b="1" dirty="0">
                <a:solidFill>
                  <a:schemeClr val="bg1"/>
                </a:solidFill>
              </a:rPr>
              <a:t>OBC boarding</a:t>
            </a:r>
          </a:p>
        </p:txBody>
      </p:sp>
      <p:sp>
        <p:nvSpPr>
          <p:cNvPr id="167" name="Sechseck 166"/>
          <p:cNvSpPr/>
          <p:nvPr/>
        </p:nvSpPr>
        <p:spPr>
          <a:xfrm>
            <a:off x="5529499" y="4967385"/>
            <a:ext cx="1274771" cy="571892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de-DE" sz="1000" b="1" dirty="0">
                <a:solidFill>
                  <a:schemeClr val="bg1"/>
                </a:solidFill>
              </a:rPr>
              <a:t>Delivery to ground handling</a:t>
            </a:r>
          </a:p>
        </p:txBody>
      </p:sp>
      <p:cxnSp>
        <p:nvCxnSpPr>
          <p:cNvPr id="169" name="Gerade Verbindung mit Pfeil 168"/>
          <p:cNvCxnSpPr/>
          <p:nvPr/>
        </p:nvCxnSpPr>
        <p:spPr>
          <a:xfrm>
            <a:off x="4560756" y="4756618"/>
            <a:ext cx="0" cy="2107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Textfeld 169"/>
          <p:cNvSpPr txBox="1"/>
          <p:nvPr/>
        </p:nvSpPr>
        <p:spPr>
          <a:xfrm>
            <a:off x="4249550" y="4709161"/>
            <a:ext cx="3193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no</a:t>
            </a:r>
          </a:p>
        </p:txBody>
      </p:sp>
      <p:sp>
        <p:nvSpPr>
          <p:cNvPr id="176" name="Abgerundetes Rechteck 175"/>
          <p:cNvSpPr/>
          <p:nvPr/>
        </p:nvSpPr>
        <p:spPr>
          <a:xfrm>
            <a:off x="3946222" y="5901905"/>
            <a:ext cx="1281034" cy="531051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de-DE" sz="1000" b="1" dirty="0"/>
              <a:t>Shipment in hand of carrier</a:t>
            </a:r>
          </a:p>
        </p:txBody>
      </p:sp>
      <p:sp>
        <p:nvSpPr>
          <p:cNvPr id="177" name="Sechseck 176"/>
          <p:cNvSpPr/>
          <p:nvPr/>
        </p:nvSpPr>
        <p:spPr>
          <a:xfrm>
            <a:off x="5529498" y="5878911"/>
            <a:ext cx="1274771" cy="571892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de-DE" sz="1000" b="1" dirty="0">
                <a:solidFill>
                  <a:schemeClr val="bg1"/>
                </a:solidFill>
              </a:rPr>
              <a:t>Uplift of shipment on booked flight</a:t>
            </a:r>
          </a:p>
        </p:txBody>
      </p:sp>
      <p:cxnSp>
        <p:nvCxnSpPr>
          <p:cNvPr id="185" name="Gerade Verbindung mit Pfeil 184"/>
          <p:cNvCxnSpPr>
            <a:endCxn id="176" idx="0"/>
          </p:cNvCxnSpPr>
          <p:nvPr/>
        </p:nvCxnSpPr>
        <p:spPr>
          <a:xfrm>
            <a:off x="4586739" y="5528026"/>
            <a:ext cx="0" cy="3738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Flussdiagramm: Karte 193"/>
          <p:cNvSpPr/>
          <p:nvPr/>
        </p:nvSpPr>
        <p:spPr>
          <a:xfrm>
            <a:off x="7587574" y="5839999"/>
            <a:ext cx="914400" cy="640726"/>
          </a:xfrm>
          <a:prstGeom prst="flowChartPunchedCard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1000" dirty="0">
                <a:solidFill>
                  <a:schemeClr val="tx2"/>
                </a:solidFill>
              </a:rPr>
              <a:t>A</a:t>
            </a:r>
            <a:r>
              <a:rPr lang="en-US" sz="1000" b="1" dirty="0">
                <a:solidFill>
                  <a:schemeClr val="tx2"/>
                </a:solidFill>
              </a:rPr>
              <a:t>rrival of flight at final destination</a:t>
            </a:r>
          </a:p>
        </p:txBody>
      </p:sp>
      <p:cxnSp>
        <p:nvCxnSpPr>
          <p:cNvPr id="196" name="Gerade Verbindung mit Pfeil 195"/>
          <p:cNvCxnSpPr>
            <a:stCxn id="177" idx="0"/>
            <a:endCxn id="194" idx="1"/>
          </p:cNvCxnSpPr>
          <p:nvPr/>
        </p:nvCxnSpPr>
        <p:spPr>
          <a:xfrm flipV="1">
            <a:off x="6804269" y="6160362"/>
            <a:ext cx="783305" cy="44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Gewinkelter Verbinder 209"/>
          <p:cNvCxnSpPr>
            <a:stCxn id="155" idx="2"/>
            <a:endCxn id="167" idx="0"/>
          </p:cNvCxnSpPr>
          <p:nvPr/>
        </p:nvCxnSpPr>
        <p:spPr>
          <a:xfrm rot="5400000">
            <a:off x="7014640" y="4524410"/>
            <a:ext cx="518551" cy="939290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Gewinkelter Verbinder 213"/>
          <p:cNvCxnSpPr>
            <a:stCxn id="157" idx="1"/>
            <a:endCxn id="170" idx="3"/>
          </p:cNvCxnSpPr>
          <p:nvPr/>
        </p:nvCxnSpPr>
        <p:spPr>
          <a:xfrm rot="5400000">
            <a:off x="5581753" y="3741351"/>
            <a:ext cx="78036" cy="2103806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Gerade Verbindung mit Pfeil 218"/>
          <p:cNvCxnSpPr>
            <a:stCxn id="176" idx="3"/>
            <a:endCxn id="177" idx="3"/>
          </p:cNvCxnSpPr>
          <p:nvPr/>
        </p:nvCxnSpPr>
        <p:spPr>
          <a:xfrm flipV="1">
            <a:off x="5227256" y="6164857"/>
            <a:ext cx="302242" cy="25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DE6ECD7-D000-4457-A3E5-42CD33449FC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7715256-3473-40AB-826C-B8FFDDF4EF01}" type="datetime1">
              <a:rPr lang="de-DE" smtClean="0"/>
              <a:t>26.01.2024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1DC9B8-888D-4289-B0C9-57B4F597C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Aerospace Logistics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45054D-E10D-4ABF-992E-27DE0895C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ADB8A1-98D3-4901-98C6-9A6766369E91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1920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Agenda.</a:t>
            </a:r>
          </a:p>
        </p:txBody>
      </p:sp>
      <p:sp>
        <p:nvSpPr>
          <p:cNvPr id="4" name="Rectangle 8">
            <a:hlinkClick r:id="" action="ppaction://noaction"/>
          </p:cNvPr>
          <p:cNvSpPr/>
          <p:nvPr/>
        </p:nvSpPr>
        <p:spPr>
          <a:xfrm>
            <a:off x="612774" y="2105721"/>
            <a:ext cx="3814763" cy="8993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8525"/>
            <a:r>
              <a:rPr lang="en-US" b="1" dirty="0">
                <a:solidFill>
                  <a:schemeClr val="tx2"/>
                </a:solidFill>
              </a:rPr>
              <a:t>Airfreight portfolio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12774" y="2248839"/>
            <a:ext cx="90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6" name="Rectangle 8">
            <a:hlinkClick r:id="" action="ppaction://noaction"/>
          </p:cNvPr>
          <p:cNvSpPr/>
          <p:nvPr/>
        </p:nvSpPr>
        <p:spPr>
          <a:xfrm>
            <a:off x="612775" y="3178910"/>
            <a:ext cx="3814763" cy="8993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8525"/>
            <a:r>
              <a:rPr lang="en-US" b="1" dirty="0">
                <a:solidFill>
                  <a:schemeClr val="tx2"/>
                </a:solidFill>
              </a:rPr>
              <a:t>Aerospace / Time critical portfolio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12775" y="3322028"/>
            <a:ext cx="90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8" name="Rectangle 8">
            <a:hlinkClick r:id="" action="ppaction://noaction"/>
          </p:cNvPr>
          <p:cNvSpPr/>
          <p:nvPr/>
        </p:nvSpPr>
        <p:spPr>
          <a:xfrm>
            <a:off x="612775" y="4301758"/>
            <a:ext cx="3814763" cy="8993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8525"/>
            <a:r>
              <a:rPr lang="en-US" b="1" dirty="0">
                <a:solidFill>
                  <a:schemeClr val="tx2"/>
                </a:solidFill>
              </a:rPr>
              <a:t>Time critical process flow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12775" y="4444876"/>
            <a:ext cx="90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0" name="Rectangle 8">
            <a:hlinkClick r:id="" action="ppaction://noaction"/>
          </p:cNvPr>
          <p:cNvSpPr/>
          <p:nvPr/>
        </p:nvSpPr>
        <p:spPr>
          <a:xfrm>
            <a:off x="612775" y="5370902"/>
            <a:ext cx="3814763" cy="8993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8525"/>
            <a:r>
              <a:rPr lang="en-US" b="1">
                <a:solidFill>
                  <a:schemeClr val="tx2"/>
                </a:solidFill>
              </a:rPr>
              <a:t>EDI connection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12775" y="5514020"/>
            <a:ext cx="90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12" name="Rectangle 8">
            <a:hlinkClick r:id="" action="ppaction://noaction"/>
          </p:cNvPr>
          <p:cNvSpPr/>
          <p:nvPr/>
        </p:nvSpPr>
        <p:spPr>
          <a:xfrm>
            <a:off x="4716462" y="2102915"/>
            <a:ext cx="3814764" cy="8993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8525"/>
            <a:r>
              <a:rPr lang="en-US" b="1">
                <a:solidFill>
                  <a:schemeClr val="tx2"/>
                </a:solidFill>
              </a:rPr>
              <a:t>Advantages of Geis Air + Sea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99000" y="2246033"/>
            <a:ext cx="90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8868401-D399-4C37-8929-ABE06DB6D5B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E4FB4A0-CAA3-4335-BA31-86D94CD16151}" type="datetime1">
              <a:rPr lang="de-DE" smtClean="0"/>
              <a:t>26.01.2024</a:t>
            </a:fld>
            <a:endParaRPr lang="de-DE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1C71AB4F-EFAF-4695-B646-53BCEB35E5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Aerospace Logistics</a:t>
            </a:r>
            <a:endParaRPr lang="de-DE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55AE0B88-E3B2-4C3E-9F06-7FB41B93EB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ADB8A1-98D3-4901-98C6-9A6766369E91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3227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dirty="0"/>
              <a:t>EDI Connection.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Data </a:t>
            </a:r>
            <a:r>
              <a:rPr lang="de-DE" dirty="0" err="1"/>
              <a:t>exchange</a:t>
            </a:r>
            <a:r>
              <a:rPr lang="de-DE" dirty="0"/>
              <a:t> and track &amp; </a:t>
            </a:r>
            <a:r>
              <a:rPr lang="de-DE" dirty="0" err="1"/>
              <a:t>trace</a:t>
            </a:r>
            <a:r>
              <a:rPr lang="de-DE" dirty="0"/>
              <a:t>.</a:t>
            </a:r>
            <a:endParaRPr lang="en-US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613706" y="2097088"/>
            <a:ext cx="7919106" cy="4024279"/>
            <a:chOff x="612773" y="2082800"/>
            <a:chExt cx="9172388" cy="4661162"/>
          </a:xfrm>
        </p:grpSpPr>
        <p:sp>
          <p:nvSpPr>
            <p:cNvPr id="8" name="Rectangle 14"/>
            <p:cNvSpPr/>
            <p:nvPr/>
          </p:nvSpPr>
          <p:spPr>
            <a:xfrm>
              <a:off x="612775" y="2082800"/>
              <a:ext cx="9172386" cy="38417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/>
                <a:t>SERVICE</a:t>
              </a:r>
            </a:p>
          </p:txBody>
        </p:sp>
        <p:sp>
          <p:nvSpPr>
            <p:cNvPr id="2" name="Rechteck 1"/>
            <p:cNvSpPr/>
            <p:nvPr/>
          </p:nvSpPr>
          <p:spPr>
            <a:xfrm>
              <a:off x="612773" y="2639830"/>
              <a:ext cx="4584736" cy="15869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2"/>
                  </a:solidFill>
                </a:rPr>
                <a:t>ONLINE DATA EXCHANGE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/>
                  </a:solidFill>
                </a:rPr>
                <a:t>Online data exchange according to industry standard.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/>
                  </a:solidFill>
                </a:rPr>
                <a:t>Data transparency due to real time tracking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/>
                  </a:solidFill>
                </a:rPr>
                <a:t>Monthly milestone reporting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/>
                  </a:solidFill>
                </a:rPr>
                <a:t>Creation of exceptions reports</a:t>
              </a:r>
            </a:p>
          </p:txBody>
        </p:sp>
        <p:sp>
          <p:nvSpPr>
            <p:cNvPr id="22" name="Rechteck 21"/>
            <p:cNvSpPr/>
            <p:nvPr/>
          </p:nvSpPr>
          <p:spPr>
            <a:xfrm>
              <a:off x="612776" y="4404012"/>
              <a:ext cx="4584733" cy="23399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b="1" dirty="0">
                  <a:solidFill>
                    <a:schemeClr val="tx2"/>
                  </a:solidFill>
                </a:rPr>
                <a:t>TRACK &amp; TRACE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/>
                  </a:solidFill>
                </a:rPr>
                <a:t>Seamless track &amp; trace via internet and customized to individual 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/>
                  </a:solidFill>
                </a:rPr>
                <a:t>requests of our customers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/>
                  </a:solidFill>
                </a:rPr>
                <a:t>Web-based visibility of shipment order in real-time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/>
                  </a:solidFill>
                </a:rPr>
                <a:t>Pro-active information in case of irregularities 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/>
                  </a:solidFill>
                </a:rPr>
                <a:t>In-time information exchange with our customers and partners </a:t>
              </a:r>
            </a:p>
          </p:txBody>
        </p:sp>
      </p:grpSp>
      <p:sp>
        <p:nvSpPr>
          <p:cNvPr id="17" name="Rechteck 16">
            <a:hlinkClick r:id="rId3" action="ppaction://hlinksldjump"/>
          </p:cNvPr>
          <p:cNvSpPr/>
          <p:nvPr/>
        </p:nvSpPr>
        <p:spPr>
          <a:xfrm>
            <a:off x="7696200" y="160867"/>
            <a:ext cx="1119188" cy="11265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Bildplatzhalter 5">
            <a:extLst>
              <a:ext uri="{FF2B5EF4-FFF2-40B4-BE49-F238E27FC236}">
                <a16:creationId xmlns:a16="http://schemas.microsoft.com/office/drawing/2014/main" id="{98A588FF-930C-4E27-B7D2-F89E73EF44A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18861" r="18861"/>
          <a:stretch>
            <a:fillRect/>
          </a:stretch>
        </p:blipFill>
        <p:spPr>
          <a:xfrm>
            <a:off x="4716463" y="2578008"/>
            <a:ext cx="3819525" cy="3543359"/>
          </a:xfrm>
          <a:prstGeom prst="rect">
            <a:avLst/>
          </a:prstGeom>
        </p:spPr>
      </p:pic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FD80C62-E93D-4E60-B9C3-0C5341D4E1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2D751F-7C58-4884-ACCC-D91FE3DA0742}" type="datetime1">
              <a:rPr lang="de-DE" smtClean="0"/>
              <a:t>26.01.2024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DAB21D9-1E73-41C9-B493-8A44F14E0F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Aerospace Logistics</a:t>
            </a:r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528824C-06D6-4FEF-8C1B-DC0D9F90A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ADB8A1-98D3-4901-98C6-9A6766369E91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2994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Agenda.</a:t>
            </a:r>
          </a:p>
        </p:txBody>
      </p:sp>
      <p:sp>
        <p:nvSpPr>
          <p:cNvPr id="4" name="Rectangle 8">
            <a:hlinkClick r:id="" action="ppaction://noaction"/>
          </p:cNvPr>
          <p:cNvSpPr/>
          <p:nvPr/>
        </p:nvSpPr>
        <p:spPr>
          <a:xfrm>
            <a:off x="612774" y="2105721"/>
            <a:ext cx="3814763" cy="8993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8525"/>
            <a:r>
              <a:rPr lang="en-US" b="1" dirty="0">
                <a:solidFill>
                  <a:schemeClr val="tx2"/>
                </a:solidFill>
              </a:rPr>
              <a:t>Airfreight portfolio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12774" y="2248839"/>
            <a:ext cx="90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6" name="Rectangle 8">
            <a:hlinkClick r:id="" action="ppaction://noaction"/>
          </p:cNvPr>
          <p:cNvSpPr/>
          <p:nvPr/>
        </p:nvSpPr>
        <p:spPr>
          <a:xfrm>
            <a:off x="612775" y="3178910"/>
            <a:ext cx="3814763" cy="8993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8525"/>
            <a:r>
              <a:rPr lang="en-US" b="1" dirty="0">
                <a:solidFill>
                  <a:schemeClr val="tx2"/>
                </a:solidFill>
              </a:rPr>
              <a:t>Aerospace / Time critical portfolio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12775" y="3322028"/>
            <a:ext cx="90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8" name="Rectangle 8">
            <a:hlinkClick r:id="" action="ppaction://noaction"/>
          </p:cNvPr>
          <p:cNvSpPr/>
          <p:nvPr/>
        </p:nvSpPr>
        <p:spPr>
          <a:xfrm>
            <a:off x="612775" y="4301758"/>
            <a:ext cx="3814763" cy="8993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8525"/>
            <a:r>
              <a:rPr lang="en-US" b="1" dirty="0">
                <a:solidFill>
                  <a:schemeClr val="tx2"/>
                </a:solidFill>
              </a:rPr>
              <a:t>Time critical process flow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12775" y="4444876"/>
            <a:ext cx="90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0" name="Rectangle 8">
            <a:hlinkClick r:id="" action="ppaction://noaction"/>
          </p:cNvPr>
          <p:cNvSpPr/>
          <p:nvPr/>
        </p:nvSpPr>
        <p:spPr>
          <a:xfrm>
            <a:off x="612775" y="5370902"/>
            <a:ext cx="3814763" cy="8993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8525"/>
            <a:r>
              <a:rPr lang="en-US" b="1">
                <a:solidFill>
                  <a:schemeClr val="tx2"/>
                </a:solidFill>
              </a:rPr>
              <a:t>EDI connection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12775" y="5514020"/>
            <a:ext cx="90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12" name="Rectangle 8">
            <a:hlinkClick r:id="" action="ppaction://noaction"/>
          </p:cNvPr>
          <p:cNvSpPr/>
          <p:nvPr/>
        </p:nvSpPr>
        <p:spPr>
          <a:xfrm>
            <a:off x="4716462" y="2102915"/>
            <a:ext cx="3814764" cy="8993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8525"/>
            <a:r>
              <a:rPr lang="en-US" b="1">
                <a:solidFill>
                  <a:schemeClr val="tx2"/>
                </a:solidFill>
              </a:rPr>
              <a:t>Advantages of Geis Air + Sea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99000" y="2246033"/>
            <a:ext cx="90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EBB85A7-27D3-41CD-BD5F-9A51FBE620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C2BF324-2536-47D5-A024-EDB194AE1F18}" type="datetime1">
              <a:rPr lang="de-DE" smtClean="0"/>
              <a:t>26.01.2024</a:t>
            </a:fld>
            <a:endParaRPr lang="de-DE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75B2348A-59DE-4EAF-9F75-318C67BEF0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Aerospace Logistics</a:t>
            </a:r>
            <a:endParaRPr lang="de-DE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9002E933-13C9-43C2-9E82-7BE10C3B1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ADB8A1-98D3-4901-98C6-9A6766369E91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7739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Advantages</a:t>
            </a:r>
            <a:r>
              <a:rPr lang="de-DE" dirty="0"/>
              <a:t> oft Geis Air +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services</a:t>
            </a:r>
            <a:r>
              <a:rPr lang="de-DE" dirty="0"/>
              <a:t>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 critical services.</a:t>
            </a:r>
          </a:p>
        </p:txBody>
      </p:sp>
      <p:sp>
        <p:nvSpPr>
          <p:cNvPr id="5" name="Rechteck 4"/>
          <p:cNvSpPr/>
          <p:nvPr/>
        </p:nvSpPr>
        <p:spPr>
          <a:xfrm>
            <a:off x="612775" y="2082800"/>
            <a:ext cx="809625" cy="4164013"/>
          </a:xfrm>
          <a:prstGeom prst="rect">
            <a:avLst/>
          </a:prstGeom>
          <a:solidFill>
            <a:srgbClr val="3C3C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b="1" dirty="0"/>
              <a:t>Air + </a:t>
            </a:r>
            <a:r>
              <a:rPr lang="de-DE" b="1" dirty="0" err="1"/>
              <a:t>Sea</a:t>
            </a:r>
            <a:r>
              <a:rPr lang="de-DE" b="1" dirty="0"/>
              <a:t> Services</a:t>
            </a:r>
          </a:p>
        </p:txBody>
      </p:sp>
      <p:sp>
        <p:nvSpPr>
          <p:cNvPr id="6" name="Rechteck 5"/>
          <p:cNvSpPr/>
          <p:nvPr/>
        </p:nvSpPr>
        <p:spPr>
          <a:xfrm>
            <a:off x="1217944" y="2209542"/>
            <a:ext cx="7341855" cy="7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rgbClr val="FF0000"/>
                </a:solidFill>
              </a:rPr>
              <a:t>Dedicated time critical specialists </a:t>
            </a:r>
            <a:r>
              <a:rPr lang="en-US" sz="1600" dirty="0">
                <a:solidFill>
                  <a:srgbClr val="3C3C3C"/>
                </a:solidFill>
              </a:rPr>
              <a:t>and competence centers around the world with </a:t>
            </a:r>
            <a:r>
              <a:rPr lang="en-US" sz="1600" b="1" dirty="0">
                <a:solidFill>
                  <a:srgbClr val="FF0000"/>
                </a:solidFill>
              </a:rPr>
              <a:t>global coverage and local expertise</a:t>
            </a:r>
          </a:p>
        </p:txBody>
      </p:sp>
      <p:sp>
        <p:nvSpPr>
          <p:cNvPr id="7" name="Rechteck 6"/>
          <p:cNvSpPr/>
          <p:nvPr/>
        </p:nvSpPr>
        <p:spPr>
          <a:xfrm>
            <a:off x="1226675" y="3009667"/>
            <a:ext cx="7324393" cy="7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3C3C3C"/>
                </a:solidFill>
              </a:rPr>
              <a:t>Strategic time critical desks in Hamburg offering </a:t>
            </a:r>
            <a:r>
              <a:rPr lang="en-US" sz="1600" b="1" dirty="0">
                <a:solidFill>
                  <a:srgbClr val="FF0000"/>
                </a:solidFill>
              </a:rPr>
              <a:t>worldwide 24/7 coverage </a:t>
            </a:r>
            <a:r>
              <a:rPr lang="en-US" sz="1600" dirty="0">
                <a:solidFill>
                  <a:srgbClr val="3C3C3C"/>
                </a:solidFill>
              </a:rPr>
              <a:t>including </a:t>
            </a:r>
            <a:r>
              <a:rPr lang="en-US" sz="1600" b="1" dirty="0">
                <a:solidFill>
                  <a:srgbClr val="FF0000"/>
                </a:solidFill>
              </a:rPr>
              <a:t>Control Tower </a:t>
            </a:r>
            <a:r>
              <a:rPr lang="en-US" sz="1600" dirty="0">
                <a:solidFill>
                  <a:srgbClr val="3C3C3C"/>
                </a:solidFill>
              </a:rPr>
              <a:t>set up with </a:t>
            </a:r>
            <a:r>
              <a:rPr lang="en-US" sz="1600" b="1" dirty="0">
                <a:solidFill>
                  <a:srgbClr val="FF0000"/>
                </a:solidFill>
              </a:rPr>
              <a:t>single point of contact </a:t>
            </a:r>
            <a:r>
              <a:rPr lang="en-US" sz="1600" dirty="0">
                <a:solidFill>
                  <a:srgbClr val="3C3C3C"/>
                </a:solidFill>
              </a:rPr>
              <a:t>and billing</a:t>
            </a:r>
          </a:p>
          <a:p>
            <a:endParaRPr lang="en-US" sz="1600" dirty="0">
              <a:solidFill>
                <a:srgbClr val="3C3C3C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226675" y="3809792"/>
            <a:ext cx="7324393" cy="7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3C3C3C"/>
                </a:solidFill>
              </a:rPr>
              <a:t>Ability to deliver </a:t>
            </a:r>
            <a:r>
              <a:rPr lang="en-US" sz="1600" b="1" dirty="0">
                <a:solidFill>
                  <a:srgbClr val="FF0000"/>
                </a:solidFill>
              </a:rPr>
              <a:t>tailor-made and innovative solutions </a:t>
            </a:r>
            <a:r>
              <a:rPr lang="en-US" sz="1600" dirty="0">
                <a:solidFill>
                  <a:srgbClr val="3C3C3C"/>
                </a:solidFill>
              </a:rPr>
              <a:t>to our customers and exceed expectations</a:t>
            </a:r>
          </a:p>
        </p:txBody>
      </p:sp>
      <p:sp>
        <p:nvSpPr>
          <p:cNvPr id="9" name="Rechteck 8"/>
          <p:cNvSpPr/>
          <p:nvPr/>
        </p:nvSpPr>
        <p:spPr>
          <a:xfrm>
            <a:off x="1226675" y="4609917"/>
            <a:ext cx="7324392" cy="7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600" b="1" dirty="0">
                <a:solidFill>
                  <a:srgbClr val="FF0000"/>
                </a:solidFill>
              </a:rPr>
              <a:t>Time definite multimodal transport services </a:t>
            </a:r>
            <a:r>
              <a:rPr lang="en-US" sz="1600" dirty="0">
                <a:solidFill>
                  <a:srgbClr val="3C3C3C"/>
                </a:solidFill>
              </a:rPr>
              <a:t>for highly specialized, time critical door-to-door delivery</a:t>
            </a:r>
          </a:p>
        </p:txBody>
      </p:sp>
      <p:sp>
        <p:nvSpPr>
          <p:cNvPr id="10" name="Rechteck 9"/>
          <p:cNvSpPr/>
          <p:nvPr/>
        </p:nvSpPr>
        <p:spPr>
          <a:xfrm>
            <a:off x="1226675" y="5410041"/>
            <a:ext cx="7324392" cy="7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3C3C3C"/>
                </a:solidFill>
              </a:rPr>
              <a:t>More than </a:t>
            </a:r>
            <a:r>
              <a:rPr lang="en-US" sz="1600" b="1" dirty="0">
                <a:solidFill>
                  <a:srgbClr val="FF0000"/>
                </a:solidFill>
              </a:rPr>
              <a:t>30 years of experience </a:t>
            </a:r>
            <a:r>
              <a:rPr lang="en-US" sz="1600" dirty="0">
                <a:solidFill>
                  <a:srgbClr val="3C3C3C"/>
                </a:solidFill>
              </a:rPr>
              <a:t>in the time critical vertical market 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7860350-D4BB-4D92-BB8F-B1BE95F0578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8CAA731-4005-4BF9-8F62-F33EB8C8BB39}" type="datetime1">
              <a:rPr lang="de-DE" smtClean="0"/>
              <a:t>26.01.2024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C7F68235-A74D-4D06-A068-FF0D0E933E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Aerospace Logistics</a:t>
            </a:r>
            <a:endParaRPr lang="de-DE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5406AB21-FFFD-4D5A-8197-1EE2276E7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ADB8A1-98D3-4901-98C6-9A6766369E91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57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Directory Air + Sea offices.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We offer you logistics from a single source</a:t>
            </a:r>
            <a:r>
              <a:rPr lang="de-DE" dirty="0"/>
              <a:t>.</a:t>
            </a:r>
          </a:p>
        </p:txBody>
      </p:sp>
      <p:sp>
        <p:nvSpPr>
          <p:cNvPr id="2" name="Rechteck 1"/>
          <p:cNvSpPr/>
          <p:nvPr/>
        </p:nvSpPr>
        <p:spPr>
          <a:xfrm>
            <a:off x="3469516" y="3158945"/>
            <a:ext cx="2501609" cy="9324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b="1" dirty="0">
                <a:solidFill>
                  <a:schemeClr val="tx2"/>
                </a:solidFill>
              </a:rPr>
              <a:t>Catrin Beckmann</a:t>
            </a:r>
            <a:endParaRPr lang="en-US" sz="1100" dirty="0">
              <a:solidFill>
                <a:srgbClr val="4D4D4D"/>
              </a:solidFill>
            </a:endParaRPr>
          </a:p>
          <a:p>
            <a:r>
              <a:rPr lang="en-US" sz="1100" dirty="0">
                <a:solidFill>
                  <a:srgbClr val="4D4D4D"/>
                </a:solidFill>
              </a:rPr>
              <a:t>Tel: 	+49 (0) 40 298 134 201</a:t>
            </a:r>
          </a:p>
          <a:p>
            <a:r>
              <a:rPr lang="en-US" sz="1100" dirty="0">
                <a:solidFill>
                  <a:srgbClr val="4D4D4D"/>
                </a:solidFill>
              </a:rPr>
              <a:t>Mob: 	+49 (0) 151 151 93894</a:t>
            </a:r>
          </a:p>
          <a:p>
            <a:r>
              <a:rPr lang="en-US" sz="1100" dirty="0">
                <a:solidFill>
                  <a:srgbClr val="4D4D4D"/>
                </a:solidFill>
              </a:rPr>
              <a:t>Mail: 	catrin.Beckmann@geis-group.de</a:t>
            </a:r>
          </a:p>
        </p:txBody>
      </p:sp>
      <p:sp>
        <p:nvSpPr>
          <p:cNvPr id="19" name="Rechteck 18">
            <a:hlinkClick r:id="rId3" action="ppaction://hlinksldjump"/>
          </p:cNvPr>
          <p:cNvSpPr/>
          <p:nvPr/>
        </p:nvSpPr>
        <p:spPr>
          <a:xfrm>
            <a:off x="7696200" y="160867"/>
            <a:ext cx="1119188" cy="11265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CF499C4-E489-4A4D-9897-D4444701AA7F}"/>
              </a:ext>
            </a:extLst>
          </p:cNvPr>
          <p:cNvSpPr/>
          <p:nvPr/>
        </p:nvSpPr>
        <p:spPr>
          <a:xfrm>
            <a:off x="599038" y="4264728"/>
            <a:ext cx="2515348" cy="9324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b="1" dirty="0">
                <a:solidFill>
                  <a:schemeClr val="tx2"/>
                </a:solidFill>
              </a:rPr>
              <a:t>Swantje Hansen</a:t>
            </a:r>
            <a:br>
              <a:rPr lang="de-DE" sz="1600" b="1" dirty="0">
                <a:solidFill>
                  <a:schemeClr val="tx2"/>
                </a:solidFill>
              </a:rPr>
            </a:br>
            <a:r>
              <a:rPr lang="de-DE" sz="1100" dirty="0">
                <a:solidFill>
                  <a:schemeClr val="tx2"/>
                </a:solidFill>
              </a:rPr>
              <a:t>Tel: 	+49 (0) 40 298 134 205        MOB: 	+49 (0) 175 1670 727</a:t>
            </a:r>
          </a:p>
          <a:p>
            <a:r>
              <a:rPr lang="de-DE" sz="1100" dirty="0">
                <a:solidFill>
                  <a:schemeClr val="tx2"/>
                </a:solidFill>
              </a:rPr>
              <a:t>Mail: </a:t>
            </a:r>
            <a:r>
              <a:rPr lang="de-DE" sz="1100">
                <a:solidFill>
                  <a:schemeClr val="tx2"/>
                </a:solidFill>
              </a:rPr>
              <a:t>	swantje.hansen@</a:t>
            </a:r>
            <a:r>
              <a:rPr lang="de-DE" sz="1100" dirty="0">
                <a:solidFill>
                  <a:schemeClr val="tx2"/>
                </a:solidFill>
              </a:rPr>
              <a:t>geis-group.de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0EB93AA6-6A7F-4334-8556-D58F60473401}"/>
              </a:ext>
            </a:extLst>
          </p:cNvPr>
          <p:cNvSpPr/>
          <p:nvPr/>
        </p:nvSpPr>
        <p:spPr>
          <a:xfrm>
            <a:off x="3469516" y="4272532"/>
            <a:ext cx="2501609" cy="9324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b="1" dirty="0">
                <a:solidFill>
                  <a:schemeClr val="tx2"/>
                </a:solidFill>
              </a:rPr>
              <a:t>Finn Marweg</a:t>
            </a:r>
            <a:br>
              <a:rPr lang="de-DE" sz="1600" b="1" dirty="0">
                <a:solidFill>
                  <a:schemeClr val="tx2"/>
                </a:solidFill>
              </a:rPr>
            </a:br>
            <a:r>
              <a:rPr lang="de-DE" sz="1100" dirty="0">
                <a:solidFill>
                  <a:schemeClr val="tx2"/>
                </a:solidFill>
              </a:rPr>
              <a:t>Tel: 	+49 (0) 40 298 134 204</a:t>
            </a:r>
          </a:p>
          <a:p>
            <a:r>
              <a:rPr lang="de-DE" sz="1100" dirty="0">
                <a:solidFill>
                  <a:schemeClr val="tx2"/>
                </a:solidFill>
              </a:rPr>
              <a:t>Mob: 	+49 (0) 160 438 9314</a:t>
            </a:r>
          </a:p>
          <a:p>
            <a:r>
              <a:rPr lang="de-DE" sz="1100" dirty="0">
                <a:solidFill>
                  <a:schemeClr val="tx2"/>
                </a:solidFill>
              </a:rPr>
              <a:t>Mail: 	finn.marweg@geis-group.de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A6115815-E13C-4164-A92D-A83E6ECBD027}"/>
              </a:ext>
            </a:extLst>
          </p:cNvPr>
          <p:cNvSpPr/>
          <p:nvPr/>
        </p:nvSpPr>
        <p:spPr>
          <a:xfrm>
            <a:off x="599036" y="3163204"/>
            <a:ext cx="2515350" cy="9324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rgbClr val="4D4D4D"/>
                </a:solidFill>
              </a:rPr>
              <a:t>E-Mail: 	</a:t>
            </a:r>
            <a:r>
              <a:rPr lang="en-US" sz="1100" dirty="0">
                <a:solidFill>
                  <a:srgbClr val="4D4D4D"/>
                </a:solidFill>
                <a:hlinkClick r:id="rId4"/>
              </a:rPr>
              <a:t>aerospace@geis-group.de</a:t>
            </a:r>
            <a:r>
              <a:rPr lang="en-US" sz="1100" dirty="0">
                <a:solidFill>
                  <a:srgbClr val="4D4D4D"/>
                </a:solidFill>
              </a:rPr>
              <a:t> </a:t>
            </a:r>
          </a:p>
          <a:p>
            <a:r>
              <a:rPr lang="en-US" sz="1100" dirty="0">
                <a:solidFill>
                  <a:srgbClr val="4D4D4D"/>
                </a:solidFill>
              </a:rPr>
              <a:t>Web: 	</a:t>
            </a:r>
            <a:r>
              <a:rPr lang="en-US" sz="1100" dirty="0">
                <a:solidFill>
                  <a:srgbClr val="4D4D4D"/>
                </a:solidFill>
                <a:hlinkClick r:id="rId5"/>
              </a:rPr>
              <a:t>www.geis.group.com</a:t>
            </a:r>
            <a:r>
              <a:rPr lang="en-US" sz="1100" dirty="0">
                <a:solidFill>
                  <a:srgbClr val="4D4D4D"/>
                </a:solidFill>
              </a:rPr>
              <a:t> </a:t>
            </a:r>
          </a:p>
          <a:p>
            <a:r>
              <a:rPr lang="en-US" sz="1100" dirty="0">
                <a:solidFill>
                  <a:srgbClr val="FF0000"/>
                </a:solidFill>
              </a:rPr>
              <a:t>24/7:	+49 (0) 40 298 134 204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7FBE17E1-BAE3-4D86-9D48-55E179532F25}"/>
              </a:ext>
            </a:extLst>
          </p:cNvPr>
          <p:cNvSpPr/>
          <p:nvPr/>
        </p:nvSpPr>
        <p:spPr>
          <a:xfrm>
            <a:off x="6181088" y="3173874"/>
            <a:ext cx="2334262" cy="9324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b="1" dirty="0">
                <a:solidFill>
                  <a:schemeClr val="tx2"/>
                </a:solidFill>
              </a:rPr>
              <a:t>Nicolas Lenck</a:t>
            </a:r>
            <a:br>
              <a:rPr lang="de-DE" dirty="0">
                <a:solidFill>
                  <a:schemeClr val="tx2"/>
                </a:solidFill>
              </a:rPr>
            </a:br>
            <a:r>
              <a:rPr lang="en-US" sz="1100" dirty="0">
                <a:solidFill>
                  <a:srgbClr val="4D4D4D"/>
                </a:solidFill>
              </a:rPr>
              <a:t>Tel: 	+49 (0) 40 298 134 202</a:t>
            </a:r>
          </a:p>
          <a:p>
            <a:r>
              <a:rPr lang="en-US" sz="1100" dirty="0">
                <a:solidFill>
                  <a:srgbClr val="4D4D4D"/>
                </a:solidFill>
              </a:rPr>
              <a:t>Mob: 	+49 (0) 170 1268 498</a:t>
            </a:r>
          </a:p>
          <a:p>
            <a:r>
              <a:rPr lang="en-US" sz="1100" dirty="0">
                <a:solidFill>
                  <a:srgbClr val="4D4D4D"/>
                </a:solidFill>
              </a:rPr>
              <a:t>Mail: 	nicolas.Lenck@geis-group.de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6299CBC9-BBC8-4596-A9E0-F18733DCCBB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779AFB2-C4D0-4AC2-9165-BDEF20825673}" type="datetime1">
              <a:rPr lang="en-US" smtClean="0"/>
              <a:t>1/26/2024</a:t>
            </a:fld>
            <a:endParaRPr lang="de-DE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C96ABBBB-0BAA-48DE-B983-A8B35E1147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Corporate presentation Geis Group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08829E25-BAEC-4CB4-AEB7-FEC0E887D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DDBB6D-9ACB-43A8-A4EA-9301A5CA3D86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0558736-4568-4D39-8C72-2F9C3A5594A9}"/>
              </a:ext>
            </a:extLst>
          </p:cNvPr>
          <p:cNvSpPr txBox="1"/>
          <p:nvPr/>
        </p:nvSpPr>
        <p:spPr>
          <a:xfrm>
            <a:off x="599037" y="1805177"/>
            <a:ext cx="7912199" cy="12060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			</a:t>
            </a:r>
            <a:r>
              <a:rPr lang="de-DE" dirty="0">
                <a:solidFill>
                  <a:schemeClr val="bg1"/>
                </a:solidFill>
              </a:rPr>
              <a:t>Joerg Hansen</a:t>
            </a:r>
          </a:p>
          <a:p>
            <a:r>
              <a:rPr lang="de-DE" dirty="0">
                <a:solidFill>
                  <a:schemeClr val="bg1"/>
                </a:solidFill>
              </a:rPr>
              <a:t>			</a:t>
            </a:r>
            <a:r>
              <a:rPr lang="de-DE" sz="1200" dirty="0">
                <a:solidFill>
                  <a:schemeClr val="bg1"/>
                </a:solidFill>
              </a:rPr>
              <a:t>Global </a:t>
            </a:r>
            <a:r>
              <a:rPr lang="de-DE" sz="1200" b="1" dirty="0">
                <a:solidFill>
                  <a:schemeClr val="bg1"/>
                </a:solidFill>
              </a:rPr>
              <a:t>Head </a:t>
            </a:r>
            <a:r>
              <a:rPr lang="de-DE" sz="1200" b="1" dirty="0" err="1">
                <a:solidFill>
                  <a:schemeClr val="bg1"/>
                </a:solidFill>
              </a:rPr>
              <a:t>of</a:t>
            </a:r>
            <a:r>
              <a:rPr lang="de-DE" sz="1200" b="1" dirty="0">
                <a:solidFill>
                  <a:schemeClr val="bg1"/>
                </a:solidFill>
              </a:rPr>
              <a:t> Partner Network and Aerospace / Time Critical</a:t>
            </a:r>
          </a:p>
          <a:p>
            <a:r>
              <a:rPr lang="de-DE" sz="1200" dirty="0">
                <a:solidFill>
                  <a:schemeClr val="bg1"/>
                </a:solidFill>
              </a:rPr>
              <a:t>			Tel: 	+49 (0) 40 – 298134 200</a:t>
            </a:r>
          </a:p>
          <a:p>
            <a:pPr>
              <a:lnSpc>
                <a:spcPts val="1440"/>
              </a:lnSpc>
            </a:pPr>
            <a:r>
              <a:rPr lang="de-DE" sz="1200" dirty="0">
                <a:solidFill>
                  <a:schemeClr val="bg1"/>
                </a:solidFill>
              </a:rPr>
              <a:t>			Mob:	+49 (0) 171 – 6993453 </a:t>
            </a:r>
          </a:p>
          <a:p>
            <a:pPr>
              <a:lnSpc>
                <a:spcPts val="1440"/>
              </a:lnSpc>
            </a:pPr>
            <a:r>
              <a:rPr lang="de-DE" sz="1200" dirty="0">
                <a:solidFill>
                  <a:schemeClr val="bg1"/>
                </a:solidFill>
              </a:rPr>
              <a:t>			Mail:	joerg.hansen@geis-group.de</a:t>
            </a:r>
            <a:r>
              <a:rPr lang="de-DE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22" name="Grafik 21" descr="Ein Bild, das Mann, Person, Wand, Anzug enthält.&#10;&#10;Automatisch generierte Beschreibung">
            <a:extLst>
              <a:ext uri="{FF2B5EF4-FFF2-40B4-BE49-F238E27FC236}">
                <a16:creationId xmlns:a16="http://schemas.microsoft.com/office/drawing/2014/main" id="{5703F368-1016-426C-AAE9-B03E4D82EC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037" y="1803043"/>
            <a:ext cx="1082350" cy="1208233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A6B4C357-FB77-0D9F-9141-BFAD326FD6B4}"/>
              </a:ext>
            </a:extLst>
          </p:cNvPr>
          <p:cNvSpPr/>
          <p:nvPr/>
        </p:nvSpPr>
        <p:spPr>
          <a:xfrm>
            <a:off x="6181087" y="4284836"/>
            <a:ext cx="2330149" cy="9324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b="1" dirty="0">
                <a:solidFill>
                  <a:schemeClr val="tx2"/>
                </a:solidFill>
              </a:rPr>
              <a:t>Phillip Bern</a:t>
            </a:r>
            <a:br>
              <a:rPr lang="de-DE" sz="1600" b="1" dirty="0">
                <a:solidFill>
                  <a:schemeClr val="tx2"/>
                </a:solidFill>
              </a:rPr>
            </a:br>
            <a:r>
              <a:rPr lang="de-DE" sz="1100" dirty="0">
                <a:solidFill>
                  <a:schemeClr val="tx2"/>
                </a:solidFill>
              </a:rPr>
              <a:t>Tel: 	+49 (0) 40 298 134 206</a:t>
            </a:r>
          </a:p>
          <a:p>
            <a:r>
              <a:rPr lang="de-DE" sz="1100" dirty="0">
                <a:solidFill>
                  <a:schemeClr val="tx2"/>
                </a:solidFill>
              </a:rPr>
              <a:t>MOB: 	+49 (0) 151 616 369 39 </a:t>
            </a:r>
          </a:p>
          <a:p>
            <a:r>
              <a:rPr lang="de-DE" sz="1100" dirty="0">
                <a:solidFill>
                  <a:schemeClr val="tx2"/>
                </a:solidFill>
              </a:rPr>
              <a:t>Mail: 	phillip.bern@geis-group.de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9B1636C-7626-1BF0-B396-680365AA4BC3}"/>
              </a:ext>
            </a:extLst>
          </p:cNvPr>
          <p:cNvSpPr/>
          <p:nvPr/>
        </p:nvSpPr>
        <p:spPr>
          <a:xfrm>
            <a:off x="612775" y="5366252"/>
            <a:ext cx="2501610" cy="9624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b="1" dirty="0">
                <a:solidFill>
                  <a:schemeClr val="tx2"/>
                </a:solidFill>
              </a:rPr>
              <a:t>Michel Vogel</a:t>
            </a:r>
            <a:br>
              <a:rPr lang="de-DE" sz="1600" b="1" dirty="0">
                <a:solidFill>
                  <a:schemeClr val="tx2"/>
                </a:solidFill>
              </a:rPr>
            </a:br>
            <a:r>
              <a:rPr lang="de-DE" sz="1100" dirty="0">
                <a:solidFill>
                  <a:schemeClr val="tx2"/>
                </a:solidFill>
              </a:rPr>
              <a:t>Tel: 	+49 (0) 40 298 134 207</a:t>
            </a:r>
          </a:p>
          <a:p>
            <a:r>
              <a:rPr lang="de-DE" sz="1100" dirty="0">
                <a:solidFill>
                  <a:schemeClr val="tx2"/>
                </a:solidFill>
              </a:rPr>
              <a:t>MOB: 	+49 (0) - </a:t>
            </a:r>
          </a:p>
          <a:p>
            <a:r>
              <a:rPr lang="de-DE" sz="1100" dirty="0">
                <a:solidFill>
                  <a:schemeClr val="tx2"/>
                </a:solidFill>
              </a:rPr>
              <a:t>Mail: 	michel.vogel@geis-group.de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061CFBA-BBC0-367E-ECEB-8A6481EF92FB}"/>
              </a:ext>
            </a:extLst>
          </p:cNvPr>
          <p:cNvSpPr/>
          <p:nvPr/>
        </p:nvSpPr>
        <p:spPr>
          <a:xfrm>
            <a:off x="6181087" y="5393926"/>
            <a:ext cx="2330149" cy="9624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b="1" dirty="0">
                <a:solidFill>
                  <a:schemeClr val="tx2"/>
                </a:solidFill>
              </a:rPr>
              <a:t>Kjell Hansen </a:t>
            </a:r>
            <a:br>
              <a:rPr lang="de-DE" sz="1600" b="1" dirty="0">
                <a:solidFill>
                  <a:schemeClr val="tx2"/>
                </a:solidFill>
              </a:rPr>
            </a:br>
            <a:r>
              <a:rPr lang="de-DE" sz="1100" dirty="0">
                <a:solidFill>
                  <a:schemeClr val="tx2"/>
                </a:solidFill>
              </a:rPr>
              <a:t>Tel: 	+49 (0) 40 298 134 209</a:t>
            </a:r>
          </a:p>
          <a:p>
            <a:r>
              <a:rPr lang="de-DE" sz="1100" dirty="0">
                <a:solidFill>
                  <a:schemeClr val="tx2"/>
                </a:solidFill>
              </a:rPr>
              <a:t>MOB: 	+49 (0) - </a:t>
            </a:r>
          </a:p>
          <a:p>
            <a:r>
              <a:rPr lang="de-DE" sz="1100" dirty="0">
                <a:solidFill>
                  <a:schemeClr val="tx2"/>
                </a:solidFill>
              </a:rPr>
              <a:t>Mail: 	kjell.hansen@geis-group.de</a:t>
            </a:r>
          </a:p>
        </p:txBody>
      </p:sp>
    </p:spTree>
    <p:extLst>
      <p:ext uri="{BB962C8B-B14F-4D97-AF65-F5344CB8AC3E}">
        <p14:creationId xmlns:p14="http://schemas.microsoft.com/office/powerpoint/2010/main" val="535398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83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Agenda.</a:t>
            </a:r>
          </a:p>
        </p:txBody>
      </p:sp>
      <p:sp>
        <p:nvSpPr>
          <p:cNvPr id="4" name="Rectangle 8">
            <a:hlinkClick r:id="" action="ppaction://noaction"/>
          </p:cNvPr>
          <p:cNvSpPr/>
          <p:nvPr/>
        </p:nvSpPr>
        <p:spPr>
          <a:xfrm>
            <a:off x="612774" y="2105721"/>
            <a:ext cx="3814763" cy="8993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8525"/>
            <a:r>
              <a:rPr lang="en-US" b="1" dirty="0">
                <a:solidFill>
                  <a:schemeClr val="tx2"/>
                </a:solidFill>
              </a:rPr>
              <a:t>Airfreight portfolio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12774" y="2248839"/>
            <a:ext cx="90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6" name="Rectangle 8">
            <a:hlinkClick r:id="" action="ppaction://noaction"/>
          </p:cNvPr>
          <p:cNvSpPr/>
          <p:nvPr/>
        </p:nvSpPr>
        <p:spPr>
          <a:xfrm>
            <a:off x="612775" y="3178910"/>
            <a:ext cx="3814763" cy="8993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8525"/>
            <a:r>
              <a:rPr lang="en-US" b="1" dirty="0">
                <a:solidFill>
                  <a:schemeClr val="tx2"/>
                </a:solidFill>
              </a:rPr>
              <a:t>Aerospace / Time critical portfolio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12775" y="3322028"/>
            <a:ext cx="90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8" name="Rectangle 8">
            <a:hlinkClick r:id="" action="ppaction://noaction"/>
          </p:cNvPr>
          <p:cNvSpPr/>
          <p:nvPr/>
        </p:nvSpPr>
        <p:spPr>
          <a:xfrm>
            <a:off x="612775" y="4301758"/>
            <a:ext cx="3814763" cy="8993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8525"/>
            <a:r>
              <a:rPr lang="en-US" b="1" dirty="0">
                <a:solidFill>
                  <a:schemeClr val="tx2"/>
                </a:solidFill>
              </a:rPr>
              <a:t>Time critical process flow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12775" y="4444876"/>
            <a:ext cx="90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0" name="Rectangle 8">
            <a:hlinkClick r:id="" action="ppaction://noaction"/>
          </p:cNvPr>
          <p:cNvSpPr/>
          <p:nvPr/>
        </p:nvSpPr>
        <p:spPr>
          <a:xfrm>
            <a:off x="612775" y="5370902"/>
            <a:ext cx="3814763" cy="8993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8525"/>
            <a:r>
              <a:rPr lang="en-US" b="1">
                <a:solidFill>
                  <a:schemeClr val="tx2"/>
                </a:solidFill>
              </a:rPr>
              <a:t>EDI connection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12775" y="5514020"/>
            <a:ext cx="90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12" name="Rectangle 8">
            <a:hlinkClick r:id="" action="ppaction://noaction"/>
          </p:cNvPr>
          <p:cNvSpPr/>
          <p:nvPr/>
        </p:nvSpPr>
        <p:spPr>
          <a:xfrm>
            <a:off x="4716462" y="2102915"/>
            <a:ext cx="3814764" cy="8993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8525"/>
            <a:r>
              <a:rPr lang="en-US" b="1">
                <a:solidFill>
                  <a:schemeClr val="tx2"/>
                </a:solidFill>
              </a:rPr>
              <a:t>Advantages of Geis Air + Sea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99000" y="2246033"/>
            <a:ext cx="90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AA9CBF6-18AB-4101-BD5E-5F211E48B5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A1B463F-631A-4F43-AED4-FF7C2F0BD98A}" type="datetime1">
              <a:rPr lang="de-DE" smtClean="0"/>
              <a:t>26.01.2024</a:t>
            </a:fld>
            <a:endParaRPr lang="de-DE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045D4FE0-93F4-4915-A23E-15B89A4FE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Aerospace Logistics</a:t>
            </a:r>
            <a:endParaRPr lang="de-DE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FB81DC8B-C36B-4FAA-B8DB-77D597A3D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ADB8A1-98D3-4901-98C6-9A6766369E91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674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dirty="0">
                <a:latin typeface="Calibri" pitchFamily="34" charset="0"/>
              </a:rPr>
              <a:t>Airfreight portfolio</a:t>
            </a:r>
            <a:r>
              <a:rPr lang="en-GB" dirty="0"/>
              <a:t>.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Regular and special airfreight services.</a:t>
            </a:r>
          </a:p>
        </p:txBody>
      </p:sp>
      <p:sp>
        <p:nvSpPr>
          <p:cNvPr id="7" name="Rectangle 14"/>
          <p:cNvSpPr/>
          <p:nvPr/>
        </p:nvSpPr>
        <p:spPr>
          <a:xfrm>
            <a:off x="1014433" y="2093867"/>
            <a:ext cx="3348000" cy="28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400" b="1" dirty="0"/>
              <a:t>REGULAR AIRFREIGHT, DIRECT SERVICES</a:t>
            </a:r>
          </a:p>
        </p:txBody>
      </p:sp>
      <p:sp>
        <p:nvSpPr>
          <p:cNvPr id="8" name="Rectangle 15"/>
          <p:cNvSpPr/>
          <p:nvPr/>
        </p:nvSpPr>
        <p:spPr>
          <a:xfrm>
            <a:off x="1014433" y="2390593"/>
            <a:ext cx="3348000" cy="123829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indent="-108000" eaLnBrk="0" hangingPunct="0">
              <a:spcAft>
                <a:spcPct val="25000"/>
              </a:spcAft>
              <a:buClr>
                <a:srgbClr val="959595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</a:rPr>
              <a:t>Worldwide IATA direct services</a:t>
            </a:r>
          </a:p>
          <a:p>
            <a:pPr marL="108000" indent="-108000" eaLnBrk="0" hangingPunct="0">
              <a:spcAft>
                <a:spcPct val="25000"/>
              </a:spcAft>
              <a:buClr>
                <a:srgbClr val="959595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</a:rPr>
              <a:t>Global door-to-door services</a:t>
            </a:r>
          </a:p>
          <a:p>
            <a:pPr marL="108000" indent="-108000" eaLnBrk="0" hangingPunct="0">
              <a:spcAft>
                <a:spcPct val="25000"/>
              </a:spcAft>
              <a:buClr>
                <a:srgbClr val="959595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</a:rPr>
              <a:t>IATA dangerous goods services</a:t>
            </a:r>
          </a:p>
          <a:p>
            <a:pPr marL="108000" indent="-108000" eaLnBrk="0" hangingPunct="0">
              <a:spcAft>
                <a:spcPct val="25000"/>
              </a:spcAft>
              <a:buClr>
                <a:srgbClr val="959595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</a:rPr>
              <a:t>Guaranteed compliance with high security standards through special services </a:t>
            </a:r>
          </a:p>
        </p:txBody>
      </p:sp>
      <p:sp>
        <p:nvSpPr>
          <p:cNvPr id="11" name="Rectangle 14"/>
          <p:cNvSpPr/>
          <p:nvPr/>
        </p:nvSpPr>
        <p:spPr>
          <a:xfrm>
            <a:off x="1014435" y="3735368"/>
            <a:ext cx="3347998" cy="28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400" b="1" dirty="0"/>
              <a:t>REGULAR AIRFREIGHT, CONSOL SERVICES</a:t>
            </a:r>
          </a:p>
        </p:txBody>
      </p:sp>
      <p:sp>
        <p:nvSpPr>
          <p:cNvPr id="12" name="Rectangle 15"/>
          <p:cNvSpPr/>
          <p:nvPr/>
        </p:nvSpPr>
        <p:spPr>
          <a:xfrm>
            <a:off x="1014434" y="4023368"/>
            <a:ext cx="3348000" cy="192895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indent="-108000" eaLnBrk="0" hangingPunct="0">
              <a:spcAft>
                <a:spcPct val="25000"/>
              </a:spcAft>
              <a:buClr>
                <a:srgbClr val="959595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</a:rPr>
              <a:t>Efficient freight handling through central processing</a:t>
            </a:r>
          </a:p>
          <a:p>
            <a:pPr marL="108000" indent="-108000" eaLnBrk="0" hangingPunct="0">
              <a:spcAft>
                <a:spcPct val="25000"/>
              </a:spcAft>
              <a:buClr>
                <a:srgbClr val="959595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</a:rPr>
              <a:t>Freight capacity through our own annual contracts</a:t>
            </a:r>
          </a:p>
          <a:p>
            <a:pPr marL="108000" indent="-108000" eaLnBrk="0" hangingPunct="0">
              <a:spcAft>
                <a:spcPct val="25000"/>
              </a:spcAft>
              <a:buClr>
                <a:srgbClr val="959595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</a:rPr>
              <a:t>High security standards during freight handling in our warehouses</a:t>
            </a:r>
          </a:p>
        </p:txBody>
      </p:sp>
      <p:sp>
        <p:nvSpPr>
          <p:cNvPr id="13" name="Rectangle 14"/>
          <p:cNvSpPr/>
          <p:nvPr/>
        </p:nvSpPr>
        <p:spPr>
          <a:xfrm>
            <a:off x="4500563" y="2093867"/>
            <a:ext cx="3348000" cy="28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400" b="1" dirty="0"/>
              <a:t>TIME CRITICAL AIRFREIGHT</a:t>
            </a:r>
          </a:p>
        </p:txBody>
      </p:sp>
      <p:sp>
        <p:nvSpPr>
          <p:cNvPr id="14" name="Rectangle 15"/>
          <p:cNvSpPr/>
          <p:nvPr/>
        </p:nvSpPr>
        <p:spPr>
          <a:xfrm>
            <a:off x="4492612" y="2381867"/>
            <a:ext cx="3360136" cy="124701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indent="-108000" eaLnBrk="0" hangingPunct="0">
              <a:spcAft>
                <a:spcPct val="25000"/>
              </a:spcAft>
              <a:buClr>
                <a:srgbClr val="959595"/>
              </a:buClr>
              <a:buSzPct val="115000"/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2"/>
                </a:solidFill>
              </a:rPr>
              <a:t>AOG</a:t>
            </a:r>
          </a:p>
          <a:p>
            <a:pPr marL="108000" indent="-108000" eaLnBrk="0" hangingPunct="0">
              <a:spcAft>
                <a:spcPct val="25000"/>
              </a:spcAft>
              <a:buClr>
                <a:srgbClr val="959595"/>
              </a:buClr>
              <a:buSzPct val="115000"/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2"/>
                </a:solidFill>
              </a:rPr>
              <a:t>NFO</a:t>
            </a:r>
          </a:p>
          <a:p>
            <a:pPr marL="108000" indent="-108000" eaLnBrk="0" hangingPunct="0">
              <a:spcAft>
                <a:spcPct val="25000"/>
              </a:spcAft>
              <a:buClr>
                <a:srgbClr val="959595"/>
              </a:buClr>
              <a:buSzPct val="115000"/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2"/>
                </a:solidFill>
              </a:rPr>
              <a:t>OBC</a:t>
            </a:r>
          </a:p>
          <a:p>
            <a:pPr marL="108000" indent="-108000" eaLnBrk="0" hangingPunct="0">
              <a:spcAft>
                <a:spcPct val="25000"/>
              </a:spcAft>
              <a:buClr>
                <a:srgbClr val="959595"/>
              </a:buClr>
              <a:buSzPct val="115000"/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2"/>
                </a:solidFill>
              </a:rPr>
              <a:t>Air (</a:t>
            </a:r>
            <a:r>
              <a:rPr lang="de-DE" sz="1100" dirty="0" err="1">
                <a:solidFill>
                  <a:schemeClr val="tx2"/>
                </a:solidFill>
              </a:rPr>
              <a:t>part</a:t>
            </a:r>
            <a:r>
              <a:rPr lang="de-DE" sz="1100" dirty="0">
                <a:solidFill>
                  <a:schemeClr val="tx2"/>
                </a:solidFill>
              </a:rPr>
              <a:t>-) </a:t>
            </a:r>
            <a:r>
              <a:rPr lang="de-DE" sz="1100" dirty="0" err="1">
                <a:solidFill>
                  <a:schemeClr val="tx2"/>
                </a:solidFill>
              </a:rPr>
              <a:t>charter</a:t>
            </a:r>
            <a:endParaRPr lang="de-DE" sz="1100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92612" y="3735368"/>
            <a:ext cx="3360136" cy="27302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b="1" dirty="0"/>
              <a:t>PROJECT LOGISTICS (AIR,SEA,RAIL,TRUCK)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92611" y="4007295"/>
            <a:ext cx="3360137" cy="192243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indent="-108000" eaLnBrk="0" hangingPunct="0">
              <a:spcAft>
                <a:spcPct val="25000"/>
              </a:spcAft>
              <a:buClr>
                <a:srgbClr val="959595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</a:rPr>
              <a:t>Worldwide turnkey projects</a:t>
            </a:r>
          </a:p>
          <a:p>
            <a:pPr marL="108000" indent="-108000" eaLnBrk="0" hangingPunct="0">
              <a:spcAft>
                <a:spcPct val="25000"/>
              </a:spcAft>
              <a:buClr>
                <a:srgbClr val="959595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</a:rPr>
              <a:t>Full/part charter projects </a:t>
            </a:r>
          </a:p>
          <a:p>
            <a:pPr marL="108000" indent="-108000" eaLnBrk="0" hangingPunct="0">
              <a:spcAft>
                <a:spcPct val="25000"/>
              </a:spcAft>
              <a:buClr>
                <a:srgbClr val="959595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</a:rPr>
              <a:t>Solutions for complex heavy-lift loads and over-dimensional project cargo</a:t>
            </a:r>
          </a:p>
          <a:p>
            <a:pPr marL="108000" indent="-108000" eaLnBrk="0" hangingPunct="0">
              <a:spcAft>
                <a:spcPct val="25000"/>
              </a:spcAft>
              <a:buClr>
                <a:srgbClr val="959595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</a:rPr>
              <a:t>Transport concepts for entire industrial plants</a:t>
            </a:r>
          </a:p>
          <a:p>
            <a:pPr marL="108000" indent="-108000" eaLnBrk="0" hangingPunct="0">
              <a:spcAft>
                <a:spcPct val="25000"/>
              </a:spcAft>
              <a:buClr>
                <a:srgbClr val="959595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</a:rPr>
              <a:t>Transport engineering (method statements, risk analysis, installation planning)</a:t>
            </a:r>
          </a:p>
          <a:p>
            <a:pPr marL="108000" indent="-108000" eaLnBrk="0" hangingPunct="0">
              <a:spcAft>
                <a:spcPct val="25000"/>
              </a:spcAft>
              <a:buClr>
                <a:srgbClr val="959595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</a:rPr>
              <a:t>Individual solution</a:t>
            </a:r>
          </a:p>
        </p:txBody>
      </p:sp>
      <p:sp>
        <p:nvSpPr>
          <p:cNvPr id="17" name="Rechteck 16">
            <a:hlinkClick r:id="rId3" action="ppaction://hlinksldjump"/>
          </p:cNvPr>
          <p:cNvSpPr/>
          <p:nvPr/>
        </p:nvSpPr>
        <p:spPr>
          <a:xfrm>
            <a:off x="7696200" y="160867"/>
            <a:ext cx="1119188" cy="11265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10383F2-AAE2-4E95-825D-3051909C8B0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F91D55F-998E-4034-A733-44927AA66C67}" type="datetime1">
              <a:rPr lang="de-DE" smtClean="0"/>
              <a:t>26.01.2024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1D0C1D-2C71-4B39-9D59-E8E3783EF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Aerospace Logistics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74BD15-FAA3-47CA-A56A-D54E6DD3E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ADB8A1-98D3-4901-98C6-9A6766369E91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2650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Agenda.</a:t>
            </a:r>
          </a:p>
        </p:txBody>
      </p:sp>
      <p:sp>
        <p:nvSpPr>
          <p:cNvPr id="4" name="Rectangle 8">
            <a:hlinkClick r:id="" action="ppaction://noaction"/>
          </p:cNvPr>
          <p:cNvSpPr/>
          <p:nvPr/>
        </p:nvSpPr>
        <p:spPr>
          <a:xfrm>
            <a:off x="612774" y="2105721"/>
            <a:ext cx="3814763" cy="8993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8525"/>
            <a:r>
              <a:rPr lang="en-US" b="1" dirty="0">
                <a:solidFill>
                  <a:schemeClr val="tx2"/>
                </a:solidFill>
              </a:rPr>
              <a:t>Airfreight portfolio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12774" y="2248839"/>
            <a:ext cx="90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6" name="Rectangle 8">
            <a:hlinkClick r:id="" action="ppaction://noaction"/>
          </p:cNvPr>
          <p:cNvSpPr/>
          <p:nvPr/>
        </p:nvSpPr>
        <p:spPr>
          <a:xfrm>
            <a:off x="612775" y="3178910"/>
            <a:ext cx="3814763" cy="8993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8525"/>
            <a:r>
              <a:rPr lang="en-US" b="1" dirty="0">
                <a:solidFill>
                  <a:schemeClr val="tx2"/>
                </a:solidFill>
              </a:rPr>
              <a:t>Aerospace / Time critical portfolio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12775" y="3322028"/>
            <a:ext cx="90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8" name="Rectangle 8">
            <a:hlinkClick r:id="" action="ppaction://noaction"/>
          </p:cNvPr>
          <p:cNvSpPr/>
          <p:nvPr/>
        </p:nvSpPr>
        <p:spPr>
          <a:xfrm>
            <a:off x="612775" y="4301758"/>
            <a:ext cx="3814763" cy="8993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8525"/>
            <a:r>
              <a:rPr lang="en-US" b="1" dirty="0">
                <a:solidFill>
                  <a:schemeClr val="tx2"/>
                </a:solidFill>
              </a:rPr>
              <a:t>Time critical process flow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12775" y="4444876"/>
            <a:ext cx="90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0" name="Rectangle 8">
            <a:hlinkClick r:id="" action="ppaction://noaction"/>
          </p:cNvPr>
          <p:cNvSpPr/>
          <p:nvPr/>
        </p:nvSpPr>
        <p:spPr>
          <a:xfrm>
            <a:off x="612775" y="5370902"/>
            <a:ext cx="3814763" cy="8993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8525"/>
            <a:r>
              <a:rPr lang="en-US" b="1">
                <a:solidFill>
                  <a:schemeClr val="tx2"/>
                </a:solidFill>
              </a:rPr>
              <a:t>EDI connection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12775" y="5514020"/>
            <a:ext cx="90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12" name="Rectangle 8">
            <a:hlinkClick r:id="" action="ppaction://noaction"/>
          </p:cNvPr>
          <p:cNvSpPr/>
          <p:nvPr/>
        </p:nvSpPr>
        <p:spPr>
          <a:xfrm>
            <a:off x="4716462" y="2102915"/>
            <a:ext cx="3814764" cy="8993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8525"/>
            <a:r>
              <a:rPr lang="en-US" b="1">
                <a:solidFill>
                  <a:schemeClr val="tx2"/>
                </a:solidFill>
              </a:rPr>
              <a:t>Advantages of Geis Air + Sea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99000" y="2246033"/>
            <a:ext cx="90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17C428B-6306-4505-9C2E-E7F12E96826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C39A675-669B-4B3F-9E61-8E4634AEFCDC}" type="datetime1">
              <a:rPr lang="de-DE" smtClean="0"/>
              <a:t>26.01.2024</a:t>
            </a:fld>
            <a:endParaRPr lang="de-DE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1E25A576-BDF5-4BEB-A373-09F4F3C40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Aerospace Logistics</a:t>
            </a:r>
            <a:endParaRPr lang="de-DE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CE63A446-2647-4743-A326-BF3B11DB1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ADB8A1-98D3-4901-98C6-9A6766369E91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8203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Aerospace / Time critical service portfolio.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 general.</a:t>
            </a:r>
          </a:p>
        </p:txBody>
      </p:sp>
      <p:sp>
        <p:nvSpPr>
          <p:cNvPr id="7" name="Rectangle 14"/>
          <p:cNvSpPr/>
          <p:nvPr/>
        </p:nvSpPr>
        <p:spPr>
          <a:xfrm>
            <a:off x="3196910" y="1989837"/>
            <a:ext cx="2232000" cy="3751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/>
              <a:t>COMMUNICATION</a:t>
            </a:r>
          </a:p>
        </p:txBody>
      </p:sp>
      <p:sp>
        <p:nvSpPr>
          <p:cNvPr id="8" name="Rectangle 15"/>
          <p:cNvSpPr/>
          <p:nvPr/>
        </p:nvSpPr>
        <p:spPr>
          <a:xfrm>
            <a:off x="3196910" y="2365030"/>
            <a:ext cx="2232000" cy="158838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indent="-108000">
              <a:buClr>
                <a:srgbClr val="959595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</a:rPr>
              <a:t>Pro-active status information</a:t>
            </a:r>
          </a:p>
          <a:p>
            <a:pPr marL="108000" indent="-108000">
              <a:buClr>
                <a:srgbClr val="959595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</a:rPr>
              <a:t>Pre-defined alternative processes in case of unexpected disruptions</a:t>
            </a:r>
          </a:p>
          <a:p>
            <a:pPr marL="108000" indent="-108000">
              <a:buClr>
                <a:srgbClr val="959595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</a:rPr>
              <a:t>EDI link for data communication purposes</a:t>
            </a:r>
          </a:p>
          <a:p>
            <a:pPr marL="108000" indent="-108000">
              <a:buClr>
                <a:srgbClr val="959595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</a:rPr>
              <a:t>Routine reporting</a:t>
            </a:r>
          </a:p>
        </p:txBody>
      </p:sp>
      <p:sp>
        <p:nvSpPr>
          <p:cNvPr id="9" name="Rectangle 14"/>
          <p:cNvSpPr/>
          <p:nvPr/>
        </p:nvSpPr>
        <p:spPr>
          <a:xfrm>
            <a:off x="972370" y="4153155"/>
            <a:ext cx="2088000" cy="3751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355600">
              <a:lnSpc>
                <a:spcPct val="90000"/>
              </a:lnSpc>
              <a:spcAft>
                <a:spcPct val="35000"/>
              </a:spcAft>
            </a:pPr>
            <a:r>
              <a:rPr lang="de-DE" sz="1400" b="1" dirty="0"/>
              <a:t>TAILORED PROCESS</a:t>
            </a:r>
          </a:p>
        </p:txBody>
      </p:sp>
      <p:sp>
        <p:nvSpPr>
          <p:cNvPr id="10" name="Rectangle 15"/>
          <p:cNvSpPr/>
          <p:nvPr/>
        </p:nvSpPr>
        <p:spPr>
          <a:xfrm>
            <a:off x="972370" y="4528347"/>
            <a:ext cx="2088000" cy="159108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lvl="0" indent="-108000">
              <a:buClr>
                <a:srgbClr val="959595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</a:rPr>
              <a:t>Transportation and routing based on customer needs</a:t>
            </a:r>
          </a:p>
          <a:p>
            <a:pPr marL="171450" lvl="0" indent="-108000">
              <a:buClr>
                <a:srgbClr val="959595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</a:rPr>
              <a:t>24/7 availability for the acceptance and booking of all types of time-critical shipping orders</a:t>
            </a:r>
          </a:p>
        </p:txBody>
      </p:sp>
      <p:sp>
        <p:nvSpPr>
          <p:cNvPr id="11" name="Rectangle 14"/>
          <p:cNvSpPr/>
          <p:nvPr/>
        </p:nvSpPr>
        <p:spPr>
          <a:xfrm>
            <a:off x="972569" y="1989837"/>
            <a:ext cx="2088000" cy="3751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355600">
              <a:lnSpc>
                <a:spcPct val="90000"/>
              </a:lnSpc>
              <a:spcAft>
                <a:spcPct val="35000"/>
              </a:spcAft>
            </a:pPr>
            <a:r>
              <a:rPr lang="de-DE" sz="1400" b="1" dirty="0"/>
              <a:t>SPEED</a:t>
            </a:r>
          </a:p>
        </p:txBody>
      </p:sp>
      <p:sp>
        <p:nvSpPr>
          <p:cNvPr id="12" name="Rectangle 15"/>
          <p:cNvSpPr/>
          <p:nvPr/>
        </p:nvSpPr>
        <p:spPr>
          <a:xfrm>
            <a:off x="972569" y="2365030"/>
            <a:ext cx="2088000" cy="159892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lvl="0" indent="-108000">
              <a:buClr>
                <a:srgbClr val="959595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</a:rPr>
              <a:t>Late pickup and early delivery through short handling times</a:t>
            </a:r>
          </a:p>
          <a:p>
            <a:pPr marL="108000" lvl="0" indent="-108000">
              <a:buClr>
                <a:srgbClr val="959595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</a:rPr>
              <a:t>Next day delivery, even to remote regions through interconnected transport solutions</a:t>
            </a:r>
          </a:p>
        </p:txBody>
      </p:sp>
      <p:sp>
        <p:nvSpPr>
          <p:cNvPr id="13" name="Rectangle 14"/>
          <p:cNvSpPr/>
          <p:nvPr/>
        </p:nvSpPr>
        <p:spPr>
          <a:xfrm>
            <a:off x="5582051" y="1989836"/>
            <a:ext cx="2232000" cy="3751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355600">
              <a:lnSpc>
                <a:spcPct val="90000"/>
              </a:lnSpc>
              <a:spcAft>
                <a:spcPct val="35000"/>
              </a:spcAft>
            </a:pPr>
            <a:r>
              <a:rPr lang="de-DE" sz="1400" b="1" dirty="0"/>
              <a:t>RELIABLE NETWORK</a:t>
            </a:r>
          </a:p>
        </p:txBody>
      </p:sp>
      <p:sp>
        <p:nvSpPr>
          <p:cNvPr id="14" name="Rectangle 15"/>
          <p:cNvSpPr/>
          <p:nvPr/>
        </p:nvSpPr>
        <p:spPr>
          <a:xfrm>
            <a:off x="5582051" y="2365029"/>
            <a:ext cx="2232000" cy="159892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lvl="0" indent="-108000">
              <a:buClr>
                <a:srgbClr val="959595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</a:rPr>
              <a:t>24/7 operations </a:t>
            </a:r>
          </a:p>
          <a:p>
            <a:pPr marL="108000" lvl="0" indent="-108000">
              <a:buClr>
                <a:srgbClr val="959595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</a:rPr>
              <a:t>Guaranteed shipping within time-critical partner network worldwide</a:t>
            </a:r>
          </a:p>
          <a:p>
            <a:pPr marL="108000" lvl="0" indent="-108000">
              <a:buClr>
                <a:srgbClr val="959595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</a:rPr>
              <a:t>Point-to-point network without detours via large hubs including pickup, delivery, and customs clearance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03642" y="4156396"/>
            <a:ext cx="2232000" cy="3751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355600">
              <a:lnSpc>
                <a:spcPct val="90000"/>
              </a:lnSpc>
              <a:spcAft>
                <a:spcPct val="35000"/>
              </a:spcAft>
            </a:pPr>
            <a:r>
              <a:rPr lang="de-DE" sz="1400" b="1" dirty="0"/>
              <a:t>POINT-TO-POINT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03642" y="4531589"/>
            <a:ext cx="2232000" cy="158784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lvl="0" indent="-108000">
              <a:buClr>
                <a:srgbClr val="959595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</a:rPr>
              <a:t>No consolidation</a:t>
            </a:r>
          </a:p>
          <a:p>
            <a:pPr marL="108000" lvl="0" indent="-108000">
              <a:buClr>
                <a:srgbClr val="959595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</a:rPr>
              <a:t>Immediate, direct, customized</a:t>
            </a:r>
          </a:p>
          <a:p>
            <a:pPr marL="108000" lvl="0" indent="-108000">
              <a:buClr>
                <a:srgbClr val="959595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</a:rPr>
              <a:t>Priority boarding</a:t>
            </a:r>
          </a:p>
        </p:txBody>
      </p:sp>
      <p:sp>
        <p:nvSpPr>
          <p:cNvPr id="17" name="Rectangle 14"/>
          <p:cNvSpPr/>
          <p:nvPr/>
        </p:nvSpPr>
        <p:spPr>
          <a:xfrm>
            <a:off x="5595714" y="4156396"/>
            <a:ext cx="2232000" cy="3751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355600">
              <a:lnSpc>
                <a:spcPct val="90000"/>
              </a:lnSpc>
              <a:spcAft>
                <a:spcPct val="35000"/>
              </a:spcAft>
            </a:pPr>
            <a:r>
              <a:rPr lang="de-DE" sz="1400" b="1" dirty="0"/>
              <a:t>EXPERTISE</a:t>
            </a:r>
          </a:p>
        </p:txBody>
      </p:sp>
      <p:sp>
        <p:nvSpPr>
          <p:cNvPr id="18" name="Rectangle 15"/>
          <p:cNvSpPr/>
          <p:nvPr/>
        </p:nvSpPr>
        <p:spPr>
          <a:xfrm>
            <a:off x="5595714" y="4531589"/>
            <a:ext cx="2232000" cy="158784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lvl="0" indent="-108000">
              <a:buClr>
                <a:srgbClr val="959595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</a:rPr>
              <a:t>Highly-skilled and motivated team</a:t>
            </a:r>
          </a:p>
          <a:p>
            <a:pPr marL="108000" lvl="0" indent="-108000">
              <a:buClr>
                <a:srgbClr val="959595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</a:rPr>
              <a:t>Extensive know-how and expertise</a:t>
            </a:r>
          </a:p>
          <a:p>
            <a:pPr marL="108000" lvl="0" indent="-108000">
              <a:buClr>
                <a:srgbClr val="959595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</a:rPr>
              <a:t>Available 24/7/365 </a:t>
            </a:r>
          </a:p>
          <a:p>
            <a:pPr marL="108000" lvl="0" indent="-108000">
              <a:buClr>
                <a:srgbClr val="959595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</a:rPr>
              <a:t>Control Tower</a:t>
            </a:r>
          </a:p>
        </p:txBody>
      </p:sp>
      <p:sp>
        <p:nvSpPr>
          <p:cNvPr id="19" name="Rechteck 18">
            <a:hlinkClick r:id="rId2" action="ppaction://hlinksldjump"/>
          </p:cNvPr>
          <p:cNvSpPr/>
          <p:nvPr/>
        </p:nvSpPr>
        <p:spPr>
          <a:xfrm>
            <a:off x="7696200" y="160867"/>
            <a:ext cx="1119188" cy="11265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0B3A5C9-7CA4-44AA-B668-DDEFEACFAD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690C02C-DE8C-4846-9396-8ADE796B9352}" type="datetime1">
              <a:rPr lang="de-DE" smtClean="0"/>
              <a:t>26.01.2024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E2A380-1E5A-4A2A-B8D1-C3430519E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Aerospace Logistics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84078A-BDF9-498A-B840-F332FD2DB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ADB8A1-98D3-4901-98C6-9A6766369E91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3201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critical service portfolio</a:t>
            </a:r>
            <a:r>
              <a:rPr lang="de-DE" dirty="0"/>
              <a:t>.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 critical products.</a:t>
            </a:r>
          </a:p>
        </p:txBody>
      </p:sp>
      <p:sp>
        <p:nvSpPr>
          <p:cNvPr id="2" name="Träne 1"/>
          <p:cNvSpPr/>
          <p:nvPr/>
        </p:nvSpPr>
        <p:spPr>
          <a:xfrm rot="5400000">
            <a:off x="2536462" y="2218038"/>
            <a:ext cx="1617892" cy="1617892"/>
          </a:xfrm>
          <a:prstGeom prst="teardrop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äne 11"/>
          <p:cNvSpPr/>
          <p:nvPr/>
        </p:nvSpPr>
        <p:spPr>
          <a:xfrm rot="10800000">
            <a:off x="4266039" y="2218038"/>
            <a:ext cx="1617895" cy="1617892"/>
          </a:xfrm>
          <a:prstGeom prst="teardrop">
            <a:avLst/>
          </a:prstGeom>
          <a:noFill/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räne 12"/>
          <p:cNvSpPr/>
          <p:nvPr/>
        </p:nvSpPr>
        <p:spPr>
          <a:xfrm>
            <a:off x="2536461" y="3982154"/>
            <a:ext cx="1617893" cy="1617892"/>
          </a:xfrm>
          <a:prstGeom prst="teardrop">
            <a:avLst/>
          </a:prstGeom>
          <a:noFill/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räne 13"/>
          <p:cNvSpPr/>
          <p:nvPr/>
        </p:nvSpPr>
        <p:spPr>
          <a:xfrm rot="16200000">
            <a:off x="4277621" y="3993732"/>
            <a:ext cx="1594734" cy="1617894"/>
          </a:xfrm>
          <a:prstGeom prst="teardrop">
            <a:avLst/>
          </a:prstGeom>
          <a:noFill/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2747071" y="2660664"/>
            <a:ext cx="1222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AOG Services</a:t>
            </a:r>
            <a:endParaRPr lang="en-US" sz="2400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4463781" y="2647575"/>
            <a:ext cx="1222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NFO</a:t>
            </a:r>
          </a:p>
          <a:p>
            <a:r>
              <a:rPr lang="de-DE" sz="2400" b="1" dirty="0"/>
              <a:t>Services</a:t>
            </a:r>
            <a:endParaRPr lang="en-US" sz="24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2791101" y="4375601"/>
            <a:ext cx="1222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OBS Services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334346" y="4365011"/>
            <a:ext cx="1472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Airfreight Charter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0DC3B81-D633-4CBE-A0B5-5DAE3608529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3A4362C-F38A-4DB4-BE36-37DD9D353498}" type="datetime1">
              <a:rPr lang="de-DE" smtClean="0"/>
              <a:t>26.01.2024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A1F7F0E-B32C-46DF-9EE4-6AC0EB7D16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Aerospace Logistics</a:t>
            </a: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97D8DF9-6967-4ECA-B1D5-39A6E7C77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ADB8A1-98D3-4901-98C6-9A6766369E91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2433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dirty="0">
                <a:latin typeface="Calibri" pitchFamily="34" charset="0"/>
              </a:rPr>
              <a:t>Aircraft On Ground (AOG) Service</a:t>
            </a:r>
            <a:r>
              <a:rPr lang="de-DE" dirty="0"/>
              <a:t>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Spare parts are placed on first available flight</a:t>
            </a:r>
            <a:r>
              <a:rPr lang="de-DE" dirty="0"/>
              <a:t>.</a:t>
            </a:r>
          </a:p>
        </p:txBody>
      </p:sp>
      <p:sp>
        <p:nvSpPr>
          <p:cNvPr id="7" name="Rectangle 14"/>
          <p:cNvSpPr/>
          <p:nvPr/>
        </p:nvSpPr>
        <p:spPr>
          <a:xfrm>
            <a:off x="611188" y="2991194"/>
            <a:ext cx="7877713" cy="48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de-DE" sz="1600" b="1" dirty="0"/>
              <a:t>SERVICE</a:t>
            </a:r>
          </a:p>
        </p:txBody>
      </p:sp>
      <p:sp>
        <p:nvSpPr>
          <p:cNvPr id="8" name="Rectangle 15"/>
          <p:cNvSpPr/>
          <p:nvPr/>
        </p:nvSpPr>
        <p:spPr>
          <a:xfrm>
            <a:off x="611188" y="3478261"/>
            <a:ext cx="7877713" cy="28304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chemeClr val="tx2"/>
                </a:solidFill>
                <a:latin typeface="+mn-lt"/>
              </a:rPr>
              <a:t>AOG team available 24/7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chemeClr val="tx2"/>
                </a:solidFill>
                <a:latin typeface="+mn-lt"/>
              </a:rPr>
              <a:t>Upgrade shipments from routine to AOG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sz="1600" dirty="0">
                <a:solidFill>
                  <a:schemeClr val="tx2"/>
                </a:solidFill>
                <a:latin typeface="+mn-lt"/>
              </a:rPr>
              <a:t>Selection of best routing according to the on dock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sz="1600" dirty="0">
                <a:solidFill>
                  <a:schemeClr val="tx2"/>
                </a:solidFill>
                <a:latin typeface="+mn-lt"/>
              </a:rPr>
              <a:t>Secure appropriate space with the selected airline or carrier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Use of first class carriers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chemeClr val="tx2"/>
                </a:solidFill>
                <a:latin typeface="+mn-lt"/>
              </a:rPr>
              <a:t>Services adapted to the urgency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Direct flight priority and priority boarding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Use of block space agreements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Continuous improvement plan, with performance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Simplified transfer procedure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sz="1600" dirty="0">
                <a:solidFill>
                  <a:schemeClr val="tx2"/>
                </a:solidFill>
                <a:latin typeface="+mn-lt"/>
              </a:rPr>
              <a:t>Compliant with local regulations</a:t>
            </a:r>
          </a:p>
        </p:txBody>
      </p:sp>
      <p:sp>
        <p:nvSpPr>
          <p:cNvPr id="9" name="Rechteck 8">
            <a:hlinkClick r:id="rId2" action="ppaction://hlinksldjump"/>
          </p:cNvPr>
          <p:cNvSpPr/>
          <p:nvPr/>
        </p:nvSpPr>
        <p:spPr>
          <a:xfrm>
            <a:off x="7696200" y="160867"/>
            <a:ext cx="1119188" cy="11265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9F1E98F-F193-46B5-BCCF-7419CD5C6D02}"/>
              </a:ext>
            </a:extLst>
          </p:cNvPr>
          <p:cNvSpPr txBox="1"/>
          <p:nvPr/>
        </p:nvSpPr>
        <p:spPr>
          <a:xfrm>
            <a:off x="618586" y="2057363"/>
            <a:ext cx="7877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AOG – Aircraft on Ground services ensures that time &amp; financially sensitive AOG parts are placed on first available flight and arrive without delay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5D5C465-D012-4E2D-88AD-5CF1CA8A49A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E8F9EE0-8E31-4C62-AD28-39F41628F464}" type="datetime1">
              <a:rPr lang="de-DE" smtClean="0"/>
              <a:t>26.01.2024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1D0A05-EF64-40F1-A857-3646A18F82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Aerospace Logistics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1071A8-9A7B-41F5-BCE8-C0B0B23D2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ADB8A1-98D3-4901-98C6-9A6766369E91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42DADB0-C701-4207-83BC-E7CCD4265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571" y="5463236"/>
            <a:ext cx="1304330" cy="89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07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Next flight out (NFO)</a:t>
            </a:r>
            <a:r>
              <a:rPr lang="en-US" dirty="0">
                <a:latin typeface="Calibri" pitchFamily="34" charset="0"/>
              </a:rPr>
              <a:t> service</a:t>
            </a:r>
            <a:r>
              <a:rPr lang="de-DE" dirty="0"/>
              <a:t>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fastest way to get freight moved</a:t>
            </a:r>
            <a:r>
              <a:rPr lang="de-DE" dirty="0"/>
              <a:t>.</a:t>
            </a:r>
          </a:p>
        </p:txBody>
      </p:sp>
      <p:sp>
        <p:nvSpPr>
          <p:cNvPr id="7" name="Rectangle 14"/>
          <p:cNvSpPr/>
          <p:nvPr/>
        </p:nvSpPr>
        <p:spPr>
          <a:xfrm>
            <a:off x="618644" y="2097088"/>
            <a:ext cx="7877655" cy="28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/>
              <a:t>SERVICE</a:t>
            </a:r>
            <a:endParaRPr lang="en-US" b="1" dirty="0"/>
          </a:p>
        </p:txBody>
      </p:sp>
      <p:sp>
        <p:nvSpPr>
          <p:cNvPr id="8" name="Rectangle 15"/>
          <p:cNvSpPr/>
          <p:nvPr/>
        </p:nvSpPr>
        <p:spPr>
          <a:xfrm>
            <a:off x="618644" y="2393814"/>
            <a:ext cx="7877655" cy="137311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indent="-108000" eaLnBrk="0" hangingPunct="0">
              <a:spcAft>
                <a:spcPct val="25000"/>
              </a:spcAft>
              <a:buClr>
                <a:srgbClr val="959595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</a:rPr>
              <a:t>NFO is faster than any other freight forwarding services</a:t>
            </a:r>
          </a:p>
          <a:p>
            <a:pPr marL="108000" indent="-108000" eaLnBrk="0" hangingPunct="0">
              <a:spcAft>
                <a:spcPct val="25000"/>
              </a:spcAft>
              <a:buClr>
                <a:srgbClr val="959595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</a:rPr>
              <a:t>NFO gives the advantages of high speed, but without the need for an On Board Courier or Air Charter</a:t>
            </a:r>
          </a:p>
          <a:p>
            <a:pPr marL="108000" indent="-108000" eaLnBrk="0" hangingPunct="0">
              <a:spcAft>
                <a:spcPct val="25000"/>
              </a:spcAft>
              <a:buClr>
                <a:srgbClr val="959595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</a:rPr>
              <a:t>NFO service guarantees that the routing with the fastest arrival will be chosen</a:t>
            </a:r>
          </a:p>
          <a:p>
            <a:pPr marL="108000" indent="-108000" eaLnBrk="0" hangingPunct="0">
              <a:spcAft>
                <a:spcPct val="25000"/>
              </a:spcAft>
              <a:buClr>
                <a:srgbClr val="959595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</a:rPr>
              <a:t>Offering same-day shipments to and from many locations</a:t>
            </a:r>
          </a:p>
          <a:p>
            <a:pPr marL="108000" indent="-108000" eaLnBrk="0" hangingPunct="0">
              <a:spcAft>
                <a:spcPct val="25000"/>
              </a:spcAft>
              <a:buClr>
                <a:srgbClr val="959595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</a:rPr>
              <a:t>Each shipment is individually monitored to ensure that the shipment will be delivered as quickly as possible</a:t>
            </a:r>
          </a:p>
        </p:txBody>
      </p:sp>
      <p:sp>
        <p:nvSpPr>
          <p:cNvPr id="11" name="Rectangle 14"/>
          <p:cNvSpPr/>
          <p:nvPr/>
        </p:nvSpPr>
        <p:spPr>
          <a:xfrm>
            <a:off x="611188" y="3766930"/>
            <a:ext cx="7877650" cy="28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/>
              <a:t>PROCESS</a:t>
            </a:r>
            <a:endParaRPr lang="en-US" b="1" dirty="0"/>
          </a:p>
        </p:txBody>
      </p:sp>
      <p:sp>
        <p:nvSpPr>
          <p:cNvPr id="12" name="Rectangle 15"/>
          <p:cNvSpPr/>
          <p:nvPr/>
        </p:nvSpPr>
        <p:spPr>
          <a:xfrm>
            <a:off x="611186" y="4054929"/>
            <a:ext cx="7877655" cy="137311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indent="-108000" eaLnBrk="0" hangingPunct="0">
              <a:spcAft>
                <a:spcPct val="25000"/>
              </a:spcAft>
              <a:buClr>
                <a:srgbClr val="959595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</a:rPr>
              <a:t>Locating of nearest airports at origin and destination</a:t>
            </a:r>
          </a:p>
          <a:p>
            <a:pPr marL="108000" indent="-108000" eaLnBrk="0" hangingPunct="0">
              <a:spcAft>
                <a:spcPct val="25000"/>
              </a:spcAft>
              <a:buClr>
                <a:srgbClr val="959595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</a:rPr>
              <a:t>Identifying the optimal flights departing and arriving at these airports</a:t>
            </a:r>
          </a:p>
          <a:p>
            <a:pPr marL="108000" indent="-108000" eaLnBrk="0" hangingPunct="0">
              <a:spcAft>
                <a:spcPct val="25000"/>
              </a:spcAft>
              <a:buClr>
                <a:srgbClr val="959595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</a:rPr>
              <a:t>Immediate collection at supplier side</a:t>
            </a:r>
          </a:p>
          <a:p>
            <a:pPr marL="108000" indent="-108000" eaLnBrk="0" hangingPunct="0">
              <a:spcAft>
                <a:spcPct val="25000"/>
              </a:spcAft>
              <a:buClr>
                <a:srgbClr val="959595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</a:rPr>
              <a:t>Tendering freight and straight delivery to the appointed carrier </a:t>
            </a:r>
          </a:p>
          <a:p>
            <a:pPr marL="108000" indent="-108000" eaLnBrk="0" hangingPunct="0">
              <a:spcAft>
                <a:spcPct val="25000"/>
              </a:spcAft>
              <a:buClr>
                <a:srgbClr val="959595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</a:rPr>
              <a:t>Upon flight arrival, retrieving of shipment and immediate delivery to the consignee</a:t>
            </a:r>
          </a:p>
        </p:txBody>
      </p:sp>
      <p:sp>
        <p:nvSpPr>
          <p:cNvPr id="17" name="Rechteck 16">
            <a:hlinkClick r:id="rId3" action="ppaction://hlinksldjump"/>
          </p:cNvPr>
          <p:cNvSpPr/>
          <p:nvPr/>
        </p:nvSpPr>
        <p:spPr>
          <a:xfrm>
            <a:off x="7696200" y="160867"/>
            <a:ext cx="1119188" cy="11265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68E6CF4-B397-4F93-A19A-A8F456C2E48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E82C64-B74F-46B0-B665-157022B8C584}" type="datetime1">
              <a:rPr lang="de-DE" smtClean="0"/>
              <a:t>26.01.2024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C1C1A0-77D0-4F3C-B517-E10626706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Aerospace Logistics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58BE54-D88C-432B-9C7C-3298AFA64D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ADB8A1-98D3-4901-98C6-9A6766369E91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3517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On board courier (OBC)</a:t>
            </a:r>
            <a:r>
              <a:rPr lang="en-US" dirty="0">
                <a:latin typeface="Calibri" pitchFamily="34" charset="0"/>
              </a:rPr>
              <a:t> service</a:t>
            </a:r>
            <a:r>
              <a:rPr lang="de-DE" dirty="0"/>
              <a:t>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Maximum speed in combination with highest security</a:t>
            </a:r>
            <a:r>
              <a:rPr lang="de-DE" dirty="0"/>
              <a:t>.</a:t>
            </a:r>
          </a:p>
        </p:txBody>
      </p:sp>
      <p:sp>
        <p:nvSpPr>
          <p:cNvPr id="7" name="Rectangle 14"/>
          <p:cNvSpPr/>
          <p:nvPr/>
        </p:nvSpPr>
        <p:spPr>
          <a:xfrm>
            <a:off x="618587" y="3323619"/>
            <a:ext cx="7877713" cy="48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de-DE" sz="1600" b="1" dirty="0"/>
              <a:t>SERVICE</a:t>
            </a:r>
          </a:p>
        </p:txBody>
      </p:sp>
      <p:sp>
        <p:nvSpPr>
          <p:cNvPr id="8" name="Rectangle 15"/>
          <p:cNvSpPr/>
          <p:nvPr/>
        </p:nvSpPr>
        <p:spPr>
          <a:xfrm>
            <a:off x="618587" y="3810686"/>
            <a:ext cx="7877713" cy="184375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chemeClr val="tx2"/>
                </a:solidFill>
                <a:latin typeface="+mn-lt"/>
              </a:rPr>
              <a:t>Global coverage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chemeClr val="tx2"/>
                </a:solidFill>
                <a:latin typeface="+mn-lt"/>
              </a:rPr>
              <a:t>Specially-trained couriers for the highest quality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chemeClr val="tx2"/>
                </a:solidFill>
                <a:latin typeface="+mn-lt"/>
              </a:rPr>
              <a:t>All couriers equipped with visas required worldwide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chemeClr val="tx2"/>
                </a:solidFill>
                <a:latin typeface="+mn-lt"/>
              </a:rPr>
              <a:t>Personal pick-up and delivery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chemeClr val="tx2"/>
                </a:solidFill>
                <a:latin typeface="+mn-lt"/>
              </a:rPr>
              <a:t>Own tracking system for OBC shipments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chemeClr val="tx2"/>
                </a:solidFill>
                <a:latin typeface="+mn-lt"/>
              </a:rPr>
              <a:t>Handling of all organizational and regulatory procedures (e.g. fully compliant to customs regulations and immigration requirements, etc.)</a:t>
            </a:r>
          </a:p>
        </p:txBody>
      </p:sp>
      <p:sp>
        <p:nvSpPr>
          <p:cNvPr id="9" name="Rechteck 8">
            <a:hlinkClick r:id="rId2" action="ppaction://hlinksldjump"/>
          </p:cNvPr>
          <p:cNvSpPr/>
          <p:nvPr/>
        </p:nvSpPr>
        <p:spPr>
          <a:xfrm>
            <a:off x="7696200" y="160867"/>
            <a:ext cx="1119188" cy="11265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9F1E98F-F193-46B5-BCCF-7419CD5C6D02}"/>
              </a:ext>
            </a:extLst>
          </p:cNvPr>
          <p:cNvSpPr txBox="1"/>
          <p:nvPr/>
        </p:nvSpPr>
        <p:spPr>
          <a:xfrm>
            <a:off x="618586" y="2057363"/>
            <a:ext cx="78777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If a personal delivery is required for an extremely urgent and highly sensitive shipment that requires a personal surveillance we are organizing a “hand carry” and accompany the cargo on board the aircraft and to the final hand over point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D2D4264-6146-400C-AE28-4AF1CB0D18E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E7CB001-C5A5-47DD-8E61-6296966EE503}" type="datetime1">
              <a:rPr lang="de-DE" smtClean="0"/>
              <a:t>26.01.2024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EE4E00-F314-4E42-9CAC-2500E96B74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Aerospace Logistics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0F369F-E550-4972-969A-E6951D33D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ADB8A1-98D3-4901-98C6-9A6766369E91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4389584"/>
      </p:ext>
    </p:extLst>
  </p:cSld>
  <p:clrMapOvr>
    <a:masterClrMapping/>
  </p:clrMapOvr>
</p:sld>
</file>

<file path=ppt/theme/theme1.xml><?xml version="1.0" encoding="utf-8"?>
<a:theme xmlns:a="http://schemas.openxmlformats.org/drawingml/2006/main" name="2019_Geis_Designfarben">
  <a:themeElements>
    <a:clrScheme name="2019_Geis_Designfarben">
      <a:dk1>
        <a:srgbClr val="4D4D4D"/>
      </a:dk1>
      <a:lt1>
        <a:sysClr val="window" lastClr="FFFFFF"/>
      </a:lt1>
      <a:dk2>
        <a:srgbClr val="4D4D4D"/>
      </a:dk2>
      <a:lt2>
        <a:srgbClr val="E7E7E7"/>
      </a:lt2>
      <a:accent1>
        <a:srgbClr val="959595"/>
      </a:accent1>
      <a:accent2>
        <a:srgbClr val="ED1C24"/>
      </a:accent2>
      <a:accent3>
        <a:srgbClr val="FFDE00"/>
      </a:accent3>
      <a:accent4>
        <a:srgbClr val="044D7F"/>
      </a:accent4>
      <a:accent5>
        <a:srgbClr val="0D7DD0"/>
      </a:accent5>
      <a:accent6>
        <a:srgbClr val="F77302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orlage_Geis_PPT_Master_en" id="{099F2D23-E112-4562-9C93-905063BAD63D}" vid="{5A40AF4C-CD1C-4581-8004-E7445D6D6850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99F0EEF336FCC46B9ED923FFA0C1C43" ma:contentTypeVersion="1" ma:contentTypeDescription="Ein neues Dokument erstellen." ma:contentTypeScope="" ma:versionID="76552f040baedef652755a06f918f59c">
  <xsd:schema xmlns:xsd="http://www.w3.org/2001/XMLSchema" xmlns:xs="http://www.w3.org/2001/XMLSchema" xmlns:p="http://schemas.microsoft.com/office/2006/metadata/properties" xmlns:ns2="75114c5e-af96-4983-bf65-8e813693407a" targetNamespace="http://schemas.microsoft.com/office/2006/metadata/properties" ma:root="true" ma:fieldsID="b9bb12de08ae7dc72f2747570dd030a0" ns2:_="">
    <xsd:import namespace="75114c5e-af96-4983-bf65-8e813693407a"/>
    <xsd:element name="properties">
      <xsd:complexType>
        <xsd:sequence>
          <xsd:element name="documentManagement">
            <xsd:complexType>
              <xsd:all>
                <xsd:element ref="ns2:Stand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114c5e-af96-4983-bf65-8e813693407a" elementFormDefault="qualified">
    <xsd:import namespace="http://schemas.microsoft.com/office/2006/documentManagement/types"/>
    <xsd:import namespace="http://schemas.microsoft.com/office/infopath/2007/PartnerControls"/>
    <xsd:element name="Stand" ma:index="8" ma:displayName="Stand" ma:format="DateOnly" ma:internalName="Stan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nd xmlns="75114c5e-af96-4983-bf65-8e813693407a">2019-03-19T23:00:00+00:00</Stand>
  </documentManagement>
</p:properties>
</file>

<file path=customXml/itemProps1.xml><?xml version="1.0" encoding="utf-8"?>
<ds:datastoreItem xmlns:ds="http://schemas.openxmlformats.org/officeDocument/2006/customXml" ds:itemID="{6794022C-87E0-421B-9867-F2CF291FFA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2AADA4-54D6-46C8-BEF4-E511188831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114c5e-af96-4983-bf65-8e81369340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FE3E097-7D75-41D9-9143-9953954957ED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75114c5e-af96-4983-bf65-8e813693407a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Vorlage_Geis_PPT_Master_en (2)</Template>
  <TotalTime>0</TotalTime>
  <Words>1503</Words>
  <Application>Microsoft Office PowerPoint</Application>
  <PresentationFormat>Bildschirmpräsentation (4:3)</PresentationFormat>
  <Paragraphs>299</Paragraphs>
  <Slides>18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Calibri</vt:lpstr>
      <vt:lpstr>Symbol</vt:lpstr>
      <vt:lpstr>2019_Geis_Designfarben</vt:lpstr>
      <vt:lpstr>Geis Air + Sea services.</vt:lpstr>
      <vt:lpstr>Agenda.</vt:lpstr>
      <vt:lpstr>Airfreight portfolio.</vt:lpstr>
      <vt:lpstr>Agenda.</vt:lpstr>
      <vt:lpstr>Aerospace / Time critical service portfolio.</vt:lpstr>
      <vt:lpstr>Time critical service portfolio.</vt:lpstr>
      <vt:lpstr>Aircraft On Ground (AOG) Service.</vt:lpstr>
      <vt:lpstr>Next flight out (NFO) service.</vt:lpstr>
      <vt:lpstr>On board courier (OBC) service.</vt:lpstr>
      <vt:lpstr>Air freight charter.</vt:lpstr>
      <vt:lpstr>Agenda.</vt:lpstr>
      <vt:lpstr>Time critical.</vt:lpstr>
      <vt:lpstr>Agenda.</vt:lpstr>
      <vt:lpstr>EDI Connection.</vt:lpstr>
      <vt:lpstr>Agenda.</vt:lpstr>
      <vt:lpstr>Advantages oft Geis Air + Sea services.</vt:lpstr>
      <vt:lpstr>Directory Air + Sea offices.</vt:lpstr>
      <vt:lpstr>PowerPoint-Präsentation</vt:lpstr>
    </vt:vector>
  </TitlesOfParts>
  <Company>Geis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Geis Air + Sea Services.</dc:title>
  <dc:creator>Ngo, Julia</dc:creator>
  <dc:description>Nutzen Sie diese Vorlage zur Erstellung Ihrer deutschsprachigen Präsentationen.</dc:description>
  <cp:lastModifiedBy>Torlakovic, Ivana</cp:lastModifiedBy>
  <cp:revision>14</cp:revision>
  <cp:lastPrinted>2022-04-12T11:37:12Z</cp:lastPrinted>
  <dcterms:created xsi:type="dcterms:W3CDTF">2022-04-11T11:16:19Z</dcterms:created>
  <dcterms:modified xsi:type="dcterms:W3CDTF">2024-01-26T07:38:35Z</dcterms:modified>
  <cp:category>Vorlage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0x010100399F0EEF336FCC46B9ED923FFA0C1C43</vt:lpwstr>
  </property>
  <property fmtid="{D5CDD505-2E9C-101B-9397-08002B2CF9AE}" pid="3" name="Beschreibung">
    <vt:lpwstr>Kopie zum Testen</vt:lpwstr>
  </property>
</Properties>
</file>